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64" r:id="rId6"/>
    <p:sldId id="293" r:id="rId7"/>
    <p:sldId id="292" r:id="rId8"/>
    <p:sldId id="295" r:id="rId9"/>
    <p:sldId id="263" r:id="rId10"/>
    <p:sldId id="265" r:id="rId11"/>
    <p:sldId id="340" r:id="rId12"/>
    <p:sldId id="338" r:id="rId13"/>
    <p:sldId id="339" r:id="rId14"/>
    <p:sldId id="271" r:id="rId15"/>
    <p:sldId id="341" r:id="rId16"/>
    <p:sldId id="343" r:id="rId17"/>
    <p:sldId id="344" r:id="rId18"/>
    <p:sldId id="277" r:id="rId19"/>
    <p:sldId id="324" r:id="rId20"/>
    <p:sldId id="325" r:id="rId21"/>
    <p:sldId id="326" r:id="rId22"/>
    <p:sldId id="345" r:id="rId23"/>
    <p:sldId id="282" r:id="rId24"/>
    <p:sldId id="342" r:id="rId25"/>
    <p:sldId id="286" r:id="rId26"/>
    <p:sldId id="287" r:id="rId27"/>
    <p:sldId id="291"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723"/>
    <a:srgbClr val="FF5D5D"/>
    <a:srgbClr val="C00000"/>
    <a:srgbClr val="CC3300"/>
    <a:srgbClr val="3A6695"/>
    <a:srgbClr val="9CC5FD"/>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2" autoAdjust="0"/>
    <p:restoredTop sz="95780" autoAdjust="0"/>
  </p:normalViewPr>
  <p:slideViewPr>
    <p:cSldViewPr snapToGrid="0" showGuides="1">
      <p:cViewPr varScale="1">
        <p:scale>
          <a:sx n="64" d="100"/>
          <a:sy n="64" d="100"/>
        </p:scale>
        <p:origin x="120" y="1116"/>
      </p:cViewPr>
      <p:guideLst>
        <p:guide orient="horz" pos="221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95.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solidFill>
                  <a:srgbClr val="C00000"/>
                </a:solidFill>
                <a:latin typeface="微软雅黑" panose="020B0503020204020204" pitchFamily="34" charset="-122"/>
                <a:ea typeface="微软雅黑" panose="020B0503020204020204" pitchFamily="34" charset="-122"/>
              </a:rPr>
              <a:t>公众号壹课</a:t>
            </a:r>
            <a:endParaRPr lang="zh-CN" altLang="en-US"/>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幸运日素材 淘宝店：</a:t>
            </a:r>
            <a:r>
              <a:rPr lang="en-US" altLang="zh-CN" dirty="0"/>
              <a:t>https://shop145643496.taobao.com</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94536CA-A6C4-4358-AF93-5CCBD70D24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tags" Target="../tags/tag13.xml"/><Relationship Id="rId2" Type="http://schemas.openxmlformats.org/officeDocument/2006/relationships/image" Target="../media/image10.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13.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14.png"/><Relationship Id="rId2" Type="http://schemas.openxmlformats.org/officeDocument/2006/relationships/tags" Target="../tags/tag20.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7.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0" Type="http://schemas.openxmlformats.org/officeDocument/2006/relationships/notesSlide" Target="../notesSlides/notesSlide15.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9" Type="http://schemas.openxmlformats.org/officeDocument/2006/relationships/notesSlide" Target="../notesSlides/notesSlide17.xml"/><Relationship Id="rId18" Type="http://schemas.openxmlformats.org/officeDocument/2006/relationships/slideLayout" Target="../slideLayouts/slideLayout7.xml"/><Relationship Id="rId17" Type="http://schemas.openxmlformats.org/officeDocument/2006/relationships/tags" Target="../tags/tag40.xml"/><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41.xml"/><Relationship Id="rId19" Type="http://schemas.openxmlformats.org/officeDocument/2006/relationships/notesSlide" Target="../notesSlides/notesSlide18.xml"/><Relationship Id="rId18" Type="http://schemas.openxmlformats.org/officeDocument/2006/relationships/slideLayout" Target="../slideLayouts/slideLayout7.xml"/><Relationship Id="rId17" Type="http://schemas.openxmlformats.org/officeDocument/2006/relationships/tags" Target="../tags/tag53.xml"/><Relationship Id="rId16" Type="http://schemas.openxmlformats.org/officeDocument/2006/relationships/tags" Target="../tags/tag52.xml"/><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image" Target="../media/image23.png"/><Relationship Id="rId14" Type="http://schemas.openxmlformats.org/officeDocument/2006/relationships/notesSlide" Target="../notesSlides/notesSlide19.xml"/><Relationship Id="rId13" Type="http://schemas.openxmlformats.org/officeDocument/2006/relationships/slideLayout" Target="../slideLayouts/slideLayout7.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5" Type="http://schemas.openxmlformats.org/officeDocument/2006/relationships/notesSlide" Target="../notesSlides/notesSlide20.xml"/><Relationship Id="rId14" Type="http://schemas.openxmlformats.org/officeDocument/2006/relationships/slideLayout" Target="../slideLayouts/slideLayout7.xml"/><Relationship Id="rId13" Type="http://schemas.openxmlformats.org/officeDocument/2006/relationships/tags" Target="../tags/tag74.xml"/><Relationship Id="rId12" Type="http://schemas.openxmlformats.org/officeDocument/2006/relationships/image" Target="../media/image24.png"/><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3" Type="http://schemas.openxmlformats.org/officeDocument/2006/relationships/notesSlide" Target="../notesSlides/notesSlide23.xml"/><Relationship Id="rId12" Type="http://schemas.openxmlformats.org/officeDocument/2006/relationships/slideLayout" Target="../slideLayouts/slideLayout7.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3" Type="http://schemas.openxmlformats.org/officeDocument/2006/relationships/notesSlide" Target="../notesSlides/notesSlide24.xml"/><Relationship Id="rId12" Type="http://schemas.openxmlformats.org/officeDocument/2006/relationships/slideLayout" Target="../slideLayouts/slideLayout7.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0" Type="http://schemas.openxmlformats.org/officeDocument/2006/relationships/notesSlide" Target="../notesSlides/notesSlide6.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1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21604" b="46967"/>
          <a:stretch>
            <a:fillRect/>
          </a:stretch>
        </p:blipFill>
        <p:spPr>
          <a:xfrm>
            <a:off x="0" y="2176476"/>
            <a:ext cx="12209296" cy="2877923"/>
          </a:xfrm>
          <a:prstGeom prst="rect">
            <a:avLst/>
          </a:prstGeom>
        </p:spPr>
      </p:pic>
      <p:sp>
        <p:nvSpPr>
          <p:cNvPr id="8" name="矩形 7"/>
          <p:cNvSpPr/>
          <p:nvPr/>
        </p:nvSpPr>
        <p:spPr>
          <a:xfrm>
            <a:off x="0" y="2176477"/>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223683" y="2729511"/>
            <a:ext cx="9744635" cy="1014730"/>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中山大学毕业论文</a:t>
            </a:r>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自我汇报</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TextBox 10"/>
          <p:cNvSpPr txBox="1"/>
          <p:nvPr/>
        </p:nvSpPr>
        <p:spPr>
          <a:xfrm>
            <a:off x="2565806" y="3990096"/>
            <a:ext cx="7060388" cy="520700"/>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中山大学数学学院（</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珠海）</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4148436" y="5644929"/>
            <a:ext cx="195961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b="1" dirty="0">
                <a:solidFill>
                  <a:srgbClr val="014723"/>
                </a:solidFill>
                <a:latin typeface="微软雅黑" panose="020B0503020204020204" pitchFamily="34" charset="-122"/>
                <a:ea typeface="微软雅黑" panose="020B0503020204020204" pitchFamily="34" charset="-122"/>
              </a:rPr>
              <a:t>汇报人</a:t>
            </a:r>
            <a:r>
              <a:rPr lang="zh-CN" altLang="en-US" dirty="0">
                <a:solidFill>
                  <a:srgbClr val="014723"/>
                </a:solidFill>
                <a:latin typeface="微软雅黑" panose="020B0503020204020204" pitchFamily="34" charset="-122"/>
                <a:ea typeface="微软雅黑" panose="020B0503020204020204" pitchFamily="34" charset="-122"/>
              </a:rPr>
              <a:t>：</a:t>
            </a:r>
            <a:r>
              <a:rPr lang="zh-CN" altLang="en-US" dirty="0">
                <a:solidFill>
                  <a:srgbClr val="014723"/>
                </a:solidFill>
                <a:latin typeface="微软雅黑" panose="020B0503020204020204" pitchFamily="34" charset="-122"/>
                <a:ea typeface="微软雅黑" panose="020B0503020204020204" pitchFamily="34" charset="-122"/>
              </a:rPr>
              <a:t>黄梓航</a:t>
            </a:r>
            <a:endParaRPr lang="zh-CN" altLang="en-US" dirty="0">
              <a:solidFill>
                <a:srgbClr val="014723"/>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349487" y="5644929"/>
            <a:ext cx="1959610" cy="397510"/>
          </a:xfrm>
          <a:prstGeom prst="rect">
            <a:avLst/>
          </a:prstGeom>
          <a:noFill/>
        </p:spPr>
        <p:txBody>
          <a:bodyPr wrap="none" lIns="91416" tIns="45708" rIns="91416" bIns="45708" rtlCol="0">
            <a:spAutoFit/>
          </a:bodyPr>
          <a:lstStyle/>
          <a:p>
            <a:pPr algn="ctr"/>
            <a:r>
              <a:rPr lang="zh-CN" altLang="en-US" sz="2000" b="1" dirty="0">
                <a:solidFill>
                  <a:srgbClr val="014723"/>
                </a:solidFill>
                <a:latin typeface="微软雅黑" panose="020B0503020204020204" pitchFamily="34" charset="-122"/>
                <a:ea typeface="微软雅黑" panose="020B0503020204020204" pitchFamily="34" charset="-122"/>
              </a:rPr>
              <a:t>指导老师</a:t>
            </a:r>
            <a:r>
              <a:rPr lang="zh-CN" altLang="en-US" sz="2000" dirty="0" smtClean="0">
                <a:solidFill>
                  <a:srgbClr val="014723"/>
                </a:solidFill>
                <a:latin typeface="微软雅黑" panose="020B0503020204020204" pitchFamily="34" charset="-122"/>
                <a:ea typeface="微软雅黑" panose="020B0503020204020204" pitchFamily="34" charset="-122"/>
              </a:rPr>
              <a:t>：时</a:t>
            </a:r>
            <a:r>
              <a:rPr lang="zh-CN" altLang="en-US" sz="2000" dirty="0" smtClean="0">
                <a:solidFill>
                  <a:srgbClr val="014723"/>
                </a:solidFill>
                <a:latin typeface="微软雅黑" panose="020B0503020204020204" pitchFamily="34" charset="-122"/>
                <a:ea typeface="微软雅黑" panose="020B0503020204020204" pitchFamily="34" charset="-122"/>
              </a:rPr>
              <a:t>聪</a:t>
            </a:r>
            <a:endParaRPr lang="zh-CN" altLang="en-US" sz="2000" dirty="0" smtClean="0">
              <a:solidFill>
                <a:srgbClr val="014723"/>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416978"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14723"/>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43823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rgbClr val="014723"/>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pic>
        <p:nvPicPr>
          <p:cNvPr id="4" name="Florian Bur - The Way">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cstate="print"/>
          <a:stretch>
            <a:fillRect/>
          </a:stretch>
        </p:blipFill>
        <p:spPr>
          <a:xfrm>
            <a:off x="-609600" y="6311900"/>
            <a:ext cx="406400" cy="406400"/>
          </a:xfrm>
          <a:prstGeom prst="rect">
            <a:avLst/>
          </a:prstGeom>
        </p:spPr>
      </p:pic>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t="21200" r="2284" b="11992"/>
          <a:stretch>
            <a:fillRect/>
          </a:stretch>
        </p:blipFill>
        <p:spPr>
          <a:xfrm>
            <a:off x="4339400" y="923192"/>
            <a:ext cx="3433000" cy="1072662"/>
          </a:xfrm>
          <a:prstGeom prst="rect">
            <a:avLst/>
          </a:prstGeom>
        </p:spPr>
      </p:pic>
    </p:spTree>
  </p:cSld>
  <p:clrMapOvr>
    <a:masterClrMapping/>
  </p:clrMapOvr>
  <p:timing>
    <p:tnLst>
      <p:par>
        <p:cTn id="1" dur="indefinite" restart="never" nodeType="tmRoot">
          <p:childTnLst>
            <p:audio>
              <p:cMediaNode vol="100000" numSld="100">
                <p:cTn id="2" repeatCount="indefinite" fill="hold" display="0">
                  <p:stCondLst>
                    <p:cond delay="indefinite"/>
                  </p:stCondLst>
                  <p:endCondLst>
                    <p:cond evt="onStopAudio" delay="0">
                      <p:tgtEl>
                        <p:sldTgt/>
                      </p:tgtEl>
                    </p:cond>
                  </p:endCondLst>
                </p:cTn>
                <p:tgtEl>
                  <p:spTgt spid="4"/>
                </p:tgtEl>
              </p:cMediaNode>
            </p:audio>
          </p:childTnLst>
        </p:cTn>
      </p:par>
    </p:tnLst>
    <p:bldLst>
      <p:bldP spid="8" grpId="0" animBg="1"/>
      <p:bldP spid="15" grpId="0"/>
      <p:bldP spid="16" grpId="0"/>
      <p:bldP spid="13" grpId="0"/>
      <p:bldP spid="14" grpId="0"/>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数据集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7904788" y="2265681"/>
            <a:ext cx="4018586" cy="1938020"/>
            <a:chOff x="7904788" y="2224348"/>
            <a:chExt cx="4018586" cy="1938020"/>
          </a:xfrm>
        </p:grpSpPr>
        <p:sp>
          <p:nvSpPr>
            <p:cNvPr id="95" name="学论网-专注原创-www.xuelun.me"/>
            <p:cNvSpPr/>
            <p:nvPr/>
          </p:nvSpPr>
          <p:spPr>
            <a:xfrm>
              <a:off x="8094448" y="2224348"/>
              <a:ext cx="3828926" cy="193802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1) 转为灰度图</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2) 将图像归一化。由于用 k-Wave 进行模拟时外围填充的像素一定得是 0，所以</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要在数据归一化的时候把原图里正常皮肤的部分对应到 0。</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1938020"/>
            <a:chOff x="7904788" y="4383480"/>
            <a:chExt cx="4018586" cy="1938020"/>
          </a:xfrm>
        </p:grpSpPr>
        <p:sp>
          <p:nvSpPr>
            <p:cNvPr id="98" name="学论网-专注原创-www.xuelun.me"/>
            <p:cNvSpPr/>
            <p:nvPr/>
          </p:nvSpPr>
          <p:spPr>
            <a:xfrm>
              <a:off x="8094448" y="4383480"/>
              <a:ext cx="3828926" cy="193802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3) 将图像降低分辨率，</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以有效控制仿真的时间。</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4) 将图像的外围填充一圈 0，目的是</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让皮肤病灶完全位于圆形传感器阵列之中，使得光声成像模拟结果更加精确。</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100" name="图片 9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2" name="图片 1" descr="000h"/>
          <p:cNvPicPr>
            <a:picLocks noChangeAspect="1"/>
          </p:cNvPicPr>
          <p:nvPr/>
        </p:nvPicPr>
        <p:blipFill>
          <a:blip r:embed="rId2"/>
          <a:stretch>
            <a:fillRect/>
          </a:stretch>
        </p:blipFill>
        <p:spPr>
          <a:xfrm>
            <a:off x="133350" y="1843405"/>
            <a:ext cx="7653655" cy="4592955"/>
          </a:xfrm>
          <a:prstGeom prst="rect">
            <a:avLst/>
          </a:prstGeom>
        </p:spPr>
      </p:pic>
      <p:sp>
        <p:nvSpPr>
          <p:cNvPr id="3" name="TextBox 6"/>
          <p:cNvSpPr txBox="1"/>
          <p:nvPr>
            <p:custDataLst>
              <p:tags r:id="rId3"/>
            </p:custDataLst>
          </p:nvPr>
        </p:nvSpPr>
        <p:spPr>
          <a:xfrm>
            <a:off x="696799" y="1108968"/>
            <a:ext cx="1888386"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预处理</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27"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ISIC_0024312"/>
          <p:cNvPicPr>
            <a:picLocks noChangeAspect="1"/>
          </p:cNvPicPr>
          <p:nvPr/>
        </p:nvPicPr>
        <p:blipFill>
          <a:blip r:embed="rId1"/>
          <a:stretch>
            <a:fillRect/>
          </a:stretch>
        </p:blipFill>
        <p:spPr>
          <a:xfrm>
            <a:off x="374015" y="1536065"/>
            <a:ext cx="5118735" cy="3488055"/>
          </a:xfrm>
          <a:prstGeom prst="rect">
            <a:avLst/>
          </a:prstGeom>
        </p:spPr>
      </p:pic>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数据集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7904788" y="2265681"/>
            <a:ext cx="4018586" cy="1198880"/>
            <a:chOff x="7904788" y="2224348"/>
            <a:chExt cx="4018586" cy="1198880"/>
          </a:xfrm>
        </p:grpSpPr>
        <p:sp>
          <p:nvSpPr>
            <p:cNvPr id="95" name="学论网-专注原创-www.xuelun.me"/>
            <p:cNvSpPr/>
            <p:nvPr/>
          </p:nvSpPr>
          <p:spPr>
            <a:xfrm>
              <a:off x="8094448" y="2224348"/>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初始化 k-Wave 进行光声成像仿真各参数（</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具体是创建计算网格、定义介质属性、定义初始压力、定义传感器掩模）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1198880"/>
            <a:chOff x="7904788" y="4383480"/>
            <a:chExt cx="4018586" cy="1198880"/>
          </a:xfrm>
        </p:grpSpPr>
        <p:sp>
          <p:nvSpPr>
            <p:cNvPr id="98" name="学论网-专注原创-www.xuelun.me"/>
            <p:cNvSpPr/>
            <p:nvPr/>
          </p:nvSpPr>
          <p:spPr>
            <a:xfrm>
              <a:off x="8094448" y="4383480"/>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初始化 k-Wave 的各项参数，并且确保其与仿真时保持一致；然后使用 k-Wave 中的相关函数进行光声成像的重建。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100" name="图片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4" name="图片 3" descr="img405"/>
          <p:cNvPicPr>
            <a:picLocks noChangeAspect="1"/>
          </p:cNvPicPr>
          <p:nvPr/>
        </p:nvPicPr>
        <p:blipFill>
          <a:blip r:embed="rId3"/>
          <a:stretch>
            <a:fillRect/>
          </a:stretch>
        </p:blipFill>
        <p:spPr>
          <a:xfrm>
            <a:off x="374015" y="1529080"/>
            <a:ext cx="5119370" cy="5119370"/>
          </a:xfrm>
          <a:prstGeom prst="rect">
            <a:avLst/>
          </a:prstGeom>
        </p:spPr>
      </p:pic>
      <p:sp>
        <p:nvSpPr>
          <p:cNvPr id="6" name="TextBox 6"/>
          <p:cNvSpPr txBox="1"/>
          <p:nvPr>
            <p:custDataLst>
              <p:tags r:id="rId4"/>
            </p:custDataLst>
          </p:nvPr>
        </p:nvSpPr>
        <p:spPr>
          <a:xfrm>
            <a:off x="696595" y="1108710"/>
            <a:ext cx="2679065"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光声成像仿真与</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重建</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学论网-专注原创-www.xuelun.me"/>
          <p:cNvSpPr/>
          <p:nvPr>
            <p:custDataLst>
              <p:tags r:id="rId5"/>
            </p:custDataLst>
          </p:nvPr>
        </p:nvSpPr>
        <p:spPr>
          <a:xfrm>
            <a:off x="5700395" y="5818505"/>
            <a:ext cx="6336665"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最终共得到在传感器个数为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50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时</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 6000 张重建图像。将其中的 5000张划分为训练集，将其余的 1000 张划分为测试集。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模型的搭建与</a:t>
            </a:r>
            <a:r>
              <a:rPr lang="zh-CN" altLang="en-US" sz="4000" b="1" spc="600" dirty="0">
                <a:solidFill>
                  <a:schemeClr val="accent1"/>
                </a:solidFill>
                <a:latin typeface="微软雅黑" panose="020B0503020204020204" pitchFamily="34" charset="-122"/>
                <a:ea typeface="微软雅黑" panose="020B0503020204020204" pitchFamily="34" charset="-122"/>
              </a:rPr>
              <a:t>训练</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Part.03</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p:timing>
    <p:tnLst>
      <p:par>
        <p:cTn id="1" dur="indefinite" restart="never" nodeType="tmRoot"/>
      </p:par>
    </p:tnLst>
    <p:bldLst>
      <p:bldP spid="11" grpId="0" animBg="1"/>
      <p:bldP spid="9"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模型训练</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935559" y="1108968"/>
            <a:ext cx="1888386" cy="382270"/>
          </a:xfrm>
          <a:prstGeom prst="rect">
            <a:avLst/>
          </a:prstGeom>
          <a:noFill/>
        </p:spPr>
        <p:txBody>
          <a:bodyPr wrap="square" lIns="0" tIns="48000" rIns="0" bIns="48000" rtlCol="0">
            <a:spAutoFit/>
          </a:bodyPr>
          <a:lstStyle/>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神经网络</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结构</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2" name="图片 1" descr="img501"/>
          <p:cNvPicPr>
            <a:picLocks noChangeAspect="1"/>
          </p:cNvPicPr>
          <p:nvPr/>
        </p:nvPicPr>
        <p:blipFill>
          <a:blip r:embed="rId2"/>
          <a:stretch>
            <a:fillRect/>
          </a:stretch>
        </p:blipFill>
        <p:spPr>
          <a:xfrm>
            <a:off x="202565" y="1564640"/>
            <a:ext cx="5608320" cy="4970145"/>
          </a:xfrm>
          <a:prstGeom prst="rect">
            <a:avLst/>
          </a:prstGeom>
        </p:spPr>
      </p:pic>
      <p:grpSp>
        <p:nvGrpSpPr>
          <p:cNvPr id="94" name="组合 93"/>
          <p:cNvGrpSpPr/>
          <p:nvPr/>
        </p:nvGrpSpPr>
        <p:grpSpPr>
          <a:xfrm>
            <a:off x="7904788" y="2265681"/>
            <a:ext cx="4018586" cy="1568450"/>
            <a:chOff x="7904788" y="2224348"/>
            <a:chExt cx="4018586" cy="1568450"/>
          </a:xfrm>
        </p:grpSpPr>
        <p:sp>
          <p:nvSpPr>
            <p:cNvPr id="95" name="学论网-专注原创-www.xuelun.me"/>
            <p:cNvSpPr/>
            <p:nvPr>
              <p:custDataLst>
                <p:tags r:id="rId3"/>
              </p:custDataLst>
            </p:nvPr>
          </p:nvSpPr>
          <p:spPr>
            <a:xfrm>
              <a:off x="8094448" y="2224348"/>
              <a:ext cx="3828926" cy="1568450"/>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整个网络采用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U</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型结构，由左半部分的 Encoder 和右半部分的 Decoder 组成。Encoder分辨率递减； Decoder分辨率逐层递增，最终还原为</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原分辨率。</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96" name="学论网-专注原创-www.xuelun.me"/>
            <p:cNvSpPr/>
            <p:nvPr>
              <p:custDataLst>
                <p:tags r:id="rId4"/>
              </p:custDataLst>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2306955"/>
            <a:chOff x="7904788" y="4383480"/>
            <a:chExt cx="4018586" cy="2306955"/>
          </a:xfrm>
        </p:grpSpPr>
        <p:sp>
          <p:nvSpPr>
            <p:cNvPr id="98" name="学论网-专注原创-www.xuelun.me"/>
            <p:cNvSpPr/>
            <p:nvPr>
              <p:custDataLst>
                <p:tags r:id="rId5"/>
              </p:custDataLst>
            </p:nvPr>
          </p:nvSpPr>
          <p:spPr>
            <a:xfrm>
              <a:off x="8094448" y="4383480"/>
              <a:ext cx="3828926" cy="230695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其中</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SwinT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不改变形状；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PatchM</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[H,W,C]→[H/2,W/2,2C];</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[H/2,W/2,2C]→[H,W,C];</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PatchP</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[H,W,1]→</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[H/4,W/4,C]</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PatchEx4</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将</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[H/4,W/4,C]→[H,W,1];</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且同层之间还存在</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跳层连接</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custDataLst>
                <p:tags r:id="rId6"/>
              </p:custDataLst>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bldLst>
      <p:bldP spid="28"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模型</a:t>
            </a:r>
            <a:r>
              <a:rPr lang="zh-CN" altLang="en-US" sz="1600" b="1" dirty="0">
                <a:solidFill>
                  <a:schemeClr val="bg1"/>
                </a:solidFill>
                <a:latin typeface="微软雅黑" panose="020B0503020204020204" pitchFamily="34" charset="-122"/>
                <a:ea typeface="微软雅黑" panose="020B0503020204020204" pitchFamily="34" charset="-122"/>
              </a:rPr>
              <a:t>训练</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3" name="图片 2"/>
          <p:cNvPicPr>
            <a:picLocks noChangeAspect="1"/>
          </p:cNvPicPr>
          <p:nvPr>
            <p:custDataLst>
              <p:tags r:id="rId2"/>
            </p:custDataLst>
          </p:nvPr>
        </p:nvPicPr>
        <p:blipFill>
          <a:blip r:embed="rId3"/>
          <a:stretch>
            <a:fillRect/>
          </a:stretch>
        </p:blipFill>
        <p:spPr>
          <a:xfrm>
            <a:off x="1602740" y="1649730"/>
            <a:ext cx="8987155" cy="3715385"/>
          </a:xfrm>
          <a:prstGeom prst="rect">
            <a:avLst/>
          </a:prstGeom>
        </p:spPr>
      </p:pic>
      <p:sp>
        <p:nvSpPr>
          <p:cNvPr id="4" name="TextBox 6"/>
          <p:cNvSpPr txBox="1"/>
          <p:nvPr>
            <p:custDataLst>
              <p:tags r:id="rId4"/>
            </p:custDataLst>
          </p:nvPr>
        </p:nvSpPr>
        <p:spPr>
          <a:xfrm>
            <a:off x="935355" y="1108710"/>
            <a:ext cx="3471545"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3.2 tensor</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在网络中的形状</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变化</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5" name="学论网-专注原创-www.xuelun.me"/>
          <p:cNvSpPr/>
          <p:nvPr>
            <p:custDataLst>
              <p:tags r:id="rId5"/>
            </p:custDataLst>
          </p:nvPr>
        </p:nvSpPr>
        <p:spPr>
          <a:xfrm>
            <a:off x="4182213" y="5574666"/>
            <a:ext cx="3828926" cy="829945"/>
          </a:xfrm>
          <a:prstGeom prst="rect">
            <a:avLst/>
          </a:prstGeom>
        </p:spPr>
        <p:txBody>
          <a:bodyPr wrap="square">
            <a:spAutoFit/>
          </a:bodyPr>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上图能更清楚地展示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tensor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在神经网络中的</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形状变化</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bldLst>
      <p:bldP spid="28"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模型</a:t>
            </a:r>
            <a:r>
              <a:rPr lang="zh-CN" altLang="en-US" sz="1600" b="1" dirty="0">
                <a:solidFill>
                  <a:schemeClr val="bg1"/>
                </a:solidFill>
                <a:latin typeface="微软雅黑" panose="020B0503020204020204" pitchFamily="34" charset="-122"/>
                <a:ea typeface="微软雅黑" panose="020B0503020204020204" pitchFamily="34" charset="-122"/>
              </a:rPr>
              <a:t>训练</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grpSp>
        <p:nvGrpSpPr>
          <p:cNvPr id="94" name="组合 93"/>
          <p:cNvGrpSpPr/>
          <p:nvPr/>
        </p:nvGrpSpPr>
        <p:grpSpPr>
          <a:xfrm>
            <a:off x="7904788" y="2265681"/>
            <a:ext cx="4018586" cy="1568450"/>
            <a:chOff x="7904788" y="2224348"/>
            <a:chExt cx="4018586" cy="1568450"/>
          </a:xfrm>
        </p:grpSpPr>
        <p:sp>
          <p:nvSpPr>
            <p:cNvPr id="95" name="学论网-专注原创-www.xuelun.me"/>
            <p:cNvSpPr/>
            <p:nvPr>
              <p:custDataLst>
                <p:tags r:id="rId2"/>
              </p:custDataLst>
            </p:nvPr>
          </p:nvSpPr>
          <p:spPr>
            <a:xfrm>
              <a:off x="8094448" y="2224348"/>
              <a:ext cx="3828926" cy="1568450"/>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从 Loss 的变化曲线可知，模型在第 1 个 epoch 到第 25 个 epoch，Train Loss 和Val Loss 都大幅度下降，最终到第 200 个 epoch 成功收敛。</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custDataLst>
                <p:tags r:id="rId3"/>
              </p:custDataLst>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7904788" y="4424813"/>
            <a:ext cx="4018586" cy="1094603"/>
            <a:chOff x="7904788" y="4383480"/>
            <a:chExt cx="4018586" cy="1094603"/>
          </a:xfrm>
        </p:grpSpPr>
        <p:sp>
          <p:nvSpPr>
            <p:cNvPr id="98" name="学论网-专注原创-www.xuelun.me"/>
            <p:cNvSpPr/>
            <p:nvPr>
              <p:custDataLst>
                <p:tags r:id="rId4"/>
              </p:custDataLst>
            </p:nvPr>
          </p:nvSpPr>
          <p:spPr>
            <a:xfrm>
              <a:off x="8094448" y="4383480"/>
              <a:ext cx="3828926"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将原图像、重建图像和预测图象作图进行对比，如图所示。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学论网-专注原创-www.xuelun.me"/>
            <p:cNvSpPr/>
            <p:nvPr>
              <p:custDataLst>
                <p:tags r:id="rId5"/>
              </p:custDataLst>
            </p:nvPr>
          </p:nvSpPr>
          <p:spPr>
            <a:xfrm>
              <a:off x="7904788" y="4506083"/>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3" name="图片 2" descr="img505"/>
          <p:cNvPicPr>
            <a:picLocks noChangeAspect="1"/>
          </p:cNvPicPr>
          <p:nvPr/>
        </p:nvPicPr>
        <p:blipFill>
          <a:blip r:embed="rId6"/>
          <a:stretch>
            <a:fillRect/>
          </a:stretch>
        </p:blipFill>
        <p:spPr>
          <a:xfrm>
            <a:off x="280035" y="1630045"/>
            <a:ext cx="7259955" cy="3300730"/>
          </a:xfrm>
          <a:prstGeom prst="rect">
            <a:avLst/>
          </a:prstGeom>
        </p:spPr>
      </p:pic>
      <p:pic>
        <p:nvPicPr>
          <p:cNvPr id="4" name="图片 3" descr="img506"/>
          <p:cNvPicPr>
            <a:picLocks noChangeAspect="1"/>
          </p:cNvPicPr>
          <p:nvPr/>
        </p:nvPicPr>
        <p:blipFill>
          <a:blip r:embed="rId7"/>
          <a:stretch>
            <a:fillRect/>
          </a:stretch>
        </p:blipFill>
        <p:spPr>
          <a:xfrm>
            <a:off x="280035" y="1630045"/>
            <a:ext cx="7259955" cy="4839970"/>
          </a:xfrm>
          <a:prstGeom prst="rect">
            <a:avLst/>
          </a:prstGeom>
        </p:spPr>
      </p:pic>
      <p:sp>
        <p:nvSpPr>
          <p:cNvPr id="5" name="TextBox 6"/>
          <p:cNvSpPr txBox="1"/>
          <p:nvPr>
            <p:custDataLst>
              <p:tags r:id="rId8"/>
            </p:custDataLst>
          </p:nvPr>
        </p:nvSpPr>
        <p:spPr>
          <a:xfrm>
            <a:off x="935355" y="1108710"/>
            <a:ext cx="3471545"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3.3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训练过程及训练效果</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展示</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endParaRPr lang="en-US" altLang="zh-CN" sz="2400"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模型的分析与</a:t>
            </a:r>
            <a:r>
              <a:rPr lang="zh-CN" altLang="en-US" sz="4000" b="1" spc="600" dirty="0">
                <a:solidFill>
                  <a:schemeClr val="accent1"/>
                </a:solidFill>
                <a:latin typeface="微软雅黑" panose="020B0503020204020204" pitchFamily="34" charset="-122"/>
                <a:ea typeface="微软雅黑" panose="020B0503020204020204" pitchFamily="34" charset="-122"/>
              </a:rPr>
              <a:t>评估</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Part.04</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p:timing>
    <p:tnLst>
      <p:par>
        <p:cTn id="1" dur="indefinite" restart="never" nodeType="tmRoot"/>
      </p:par>
    </p:tnLst>
    <p:bldLst>
      <p:bldP spid="11" grpId="0" animBg="1"/>
      <p:bldP spid="8" grpId="0"/>
      <p:bldP spid="9"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验证分析</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文本框 34"/>
          <p:cNvSpPr>
            <a:spLocks noChangeArrowheads="1"/>
          </p:cNvSpPr>
          <p:nvPr/>
        </p:nvSpPr>
        <p:spPr bwMode="auto">
          <a:xfrm>
            <a:off x="1612265" y="1581150"/>
            <a:ext cx="776605" cy="55308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pPr>
            <a:r>
              <a:rPr lang="en-US" altLang="zh-CN"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MSE</a:t>
            </a:r>
            <a:endParaRPr lang="en-US" altLang="zh-CN"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23" name="文本框 34"/>
          <p:cNvSpPr>
            <a:spLocks noChangeArrowheads="1"/>
          </p:cNvSpPr>
          <p:nvPr/>
        </p:nvSpPr>
        <p:spPr bwMode="auto">
          <a:xfrm>
            <a:off x="5560695" y="1581150"/>
            <a:ext cx="929005" cy="55308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pPr>
            <a:r>
              <a:rPr lang="en-US" altLang="zh-CN"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PSNR</a:t>
            </a:r>
            <a:endParaRPr lang="en-US" altLang="zh-CN"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5" name="图片 4" descr="img602"/>
          <p:cNvPicPr>
            <a:picLocks noChangeAspect="1"/>
          </p:cNvPicPr>
          <p:nvPr/>
        </p:nvPicPr>
        <p:blipFill>
          <a:blip r:embed="rId2"/>
          <a:stretch>
            <a:fillRect/>
          </a:stretch>
        </p:blipFill>
        <p:spPr>
          <a:xfrm>
            <a:off x="52705" y="2186305"/>
            <a:ext cx="3920490" cy="3136900"/>
          </a:xfrm>
          <a:prstGeom prst="rect">
            <a:avLst/>
          </a:prstGeom>
        </p:spPr>
      </p:pic>
      <p:pic>
        <p:nvPicPr>
          <p:cNvPr id="6" name="图片 5" descr="img604"/>
          <p:cNvPicPr>
            <a:picLocks noChangeAspect="1"/>
          </p:cNvPicPr>
          <p:nvPr/>
        </p:nvPicPr>
        <p:blipFill>
          <a:blip r:embed="rId3"/>
          <a:stretch>
            <a:fillRect/>
          </a:stretch>
        </p:blipFill>
        <p:spPr>
          <a:xfrm>
            <a:off x="4173220" y="2185670"/>
            <a:ext cx="3921125" cy="3137535"/>
          </a:xfrm>
          <a:prstGeom prst="rect">
            <a:avLst/>
          </a:prstGeom>
        </p:spPr>
      </p:pic>
      <p:pic>
        <p:nvPicPr>
          <p:cNvPr id="7" name="图片 6" descr="img606"/>
          <p:cNvPicPr>
            <a:picLocks noChangeAspect="1"/>
          </p:cNvPicPr>
          <p:nvPr/>
        </p:nvPicPr>
        <p:blipFill>
          <a:blip r:embed="rId4"/>
          <a:stretch>
            <a:fillRect/>
          </a:stretch>
        </p:blipFill>
        <p:spPr>
          <a:xfrm>
            <a:off x="8252460" y="2185670"/>
            <a:ext cx="3883660" cy="3107055"/>
          </a:xfrm>
          <a:prstGeom prst="rect">
            <a:avLst/>
          </a:prstGeom>
        </p:spPr>
      </p:pic>
      <p:sp>
        <p:nvSpPr>
          <p:cNvPr id="9" name="文本框 34"/>
          <p:cNvSpPr>
            <a:spLocks noChangeArrowheads="1"/>
          </p:cNvSpPr>
          <p:nvPr>
            <p:custDataLst>
              <p:tags r:id="rId5"/>
            </p:custDataLst>
          </p:nvPr>
        </p:nvSpPr>
        <p:spPr bwMode="auto">
          <a:xfrm>
            <a:off x="9692005" y="1581150"/>
            <a:ext cx="840105" cy="55308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p>
            <a:pPr>
              <a:lnSpc>
                <a:spcPct val="150000"/>
              </a:lnSpc>
            </a:pPr>
            <a:r>
              <a:rPr lang="en-US" altLang="zh-CN"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SSIM</a:t>
            </a:r>
            <a:endParaRPr lang="en-US" altLang="zh-CN"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2" name="矩形 1"/>
          <p:cNvSpPr/>
          <p:nvPr>
            <p:custDataLst>
              <p:tags r:id="rId6"/>
            </p:custDataLst>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 name="TextBox 6"/>
          <p:cNvSpPr txBox="1"/>
          <p:nvPr>
            <p:custDataLst>
              <p:tags r:id="rId7"/>
            </p:custDataLst>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7"/>
          <p:cNvSpPr txBox="1"/>
          <p:nvPr>
            <p:custDataLst>
              <p:tags r:id="rId8"/>
            </p:custDataLst>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9"/>
          <p:cNvSpPr txBox="1"/>
          <p:nvPr>
            <p:custDataLst>
              <p:tags r:id="rId9"/>
            </p:custDataLst>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TextBox 10"/>
          <p:cNvSpPr txBox="1"/>
          <p:nvPr>
            <p:custDataLst>
              <p:tags r:id="rId10"/>
            </p:custDataLst>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模型</a:t>
            </a:r>
            <a:r>
              <a:rPr lang="zh-CN" altLang="en-US" sz="1600" b="1" dirty="0">
                <a:solidFill>
                  <a:schemeClr val="bg1"/>
                </a:solidFill>
                <a:latin typeface="微软雅黑" panose="020B0503020204020204" pitchFamily="34" charset="-122"/>
                <a:ea typeface="微软雅黑" panose="020B0503020204020204" pitchFamily="34" charset="-122"/>
              </a:rPr>
              <a:t>评估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 name="TextBox 11"/>
          <p:cNvSpPr txBox="1"/>
          <p:nvPr>
            <p:custDataLst>
              <p:tags r:id="rId11"/>
            </p:custDataLst>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2"/>
            </p:custDataLst>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3"/>
            </p:custDataLst>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4"/>
            </p:custDataLst>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8" name="学论网-专注原创-www.xuelun.me"/>
          <p:cNvSpPr/>
          <p:nvPr>
            <p:custDataLst>
              <p:tags r:id="rId15"/>
            </p:custDataLst>
          </p:nvPr>
        </p:nvSpPr>
        <p:spPr>
          <a:xfrm>
            <a:off x="52705" y="5481320"/>
            <a:ext cx="3920490" cy="1198880"/>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优化图像比重建图像的平均 MSE 值</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小，这说明模型对原来的重建图像具有良好的优化效果</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学论网-专注原创-www.xuelun.me"/>
          <p:cNvSpPr/>
          <p:nvPr>
            <p:custDataLst>
              <p:tags r:id="rId16"/>
            </p:custDataLst>
          </p:nvPr>
        </p:nvSpPr>
        <p:spPr>
          <a:xfrm>
            <a:off x="4173220" y="5481320"/>
            <a:ext cx="3920490" cy="82994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模型的预测图象相比于重建图像具有更高的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PSNR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，模型具有良好的优化效果</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学论网-专注原创-www.xuelun.me"/>
          <p:cNvSpPr/>
          <p:nvPr>
            <p:custDataLst>
              <p:tags r:id="rId17"/>
            </p:custDataLst>
          </p:nvPr>
        </p:nvSpPr>
        <p:spPr>
          <a:xfrm>
            <a:off x="8252460" y="5481320"/>
            <a:ext cx="3920490" cy="829945"/>
          </a:xfrm>
          <a:prstGeom prst="rect">
            <a:avLst/>
          </a:prstGeom>
        </p:spPr>
        <p:txBody>
          <a:bodyPr wrap="square">
            <a:spAutoFit/>
          </a:bodyPr>
          <a:p>
            <a:pPr>
              <a:lnSpc>
                <a:spcPct val="150000"/>
              </a:lnSpc>
            </a:pPr>
            <a:r>
              <a:rPr lang="zh-CN" sz="1600" dirty="0">
                <a:solidFill>
                  <a:schemeClr val="tx1">
                    <a:lumMod val="65000"/>
                    <a:lumOff val="35000"/>
                  </a:schemeClr>
                </a:solidFill>
                <a:latin typeface="微软雅黑" panose="020B0503020204020204" pitchFamily="34" charset="-122"/>
                <a:ea typeface="微软雅黑" panose="020B0503020204020204" pitchFamily="34" charset="-122"/>
              </a:rPr>
              <a:t>预测</a:t>
            </a:r>
            <a:r>
              <a:rPr sz="1600" dirty="0">
                <a:solidFill>
                  <a:schemeClr val="tx1">
                    <a:lumMod val="65000"/>
                    <a:lumOff val="35000"/>
                  </a:schemeClr>
                </a:solidFill>
                <a:latin typeface="微软雅黑" panose="020B0503020204020204" pitchFamily="34" charset="-122"/>
                <a:ea typeface="微软雅黑" panose="020B0503020204020204" pitchFamily="34" charset="-122"/>
              </a:rPr>
              <a:t>图像比重建图像的</a:t>
            </a:r>
            <a:r>
              <a:rPr lang="en-US" sz="1600" dirty="0">
                <a:solidFill>
                  <a:schemeClr val="tx1">
                    <a:lumMod val="65000"/>
                    <a:lumOff val="35000"/>
                  </a:schemeClr>
                </a:solidFill>
                <a:latin typeface="微软雅黑" panose="020B0503020204020204" pitchFamily="34" charset="-122"/>
                <a:ea typeface="微软雅黑" panose="020B0503020204020204" pitchFamily="34" charset="-122"/>
              </a:rPr>
              <a:t>SSIM</a:t>
            </a:r>
            <a:r>
              <a:rPr sz="1600" dirty="0">
                <a:solidFill>
                  <a:schemeClr val="tx1">
                    <a:lumMod val="65000"/>
                    <a:lumOff val="35000"/>
                  </a:schemeClr>
                </a:solidFill>
                <a:latin typeface="微软雅黑" panose="020B0503020204020204" pitchFamily="34" charset="-122"/>
                <a:ea typeface="微软雅黑" panose="020B0503020204020204" pitchFamily="34" charset="-122"/>
              </a:rPr>
              <a:t>值</a:t>
            </a:r>
            <a:r>
              <a:rPr lang="zh-CN" sz="1600" dirty="0">
                <a:solidFill>
                  <a:schemeClr val="tx1">
                    <a:lumMod val="65000"/>
                    <a:lumOff val="35000"/>
                  </a:schemeClr>
                </a:solidFill>
                <a:latin typeface="微软雅黑" panose="020B0503020204020204" pitchFamily="34" charset="-122"/>
                <a:ea typeface="微软雅黑" panose="020B0503020204020204" pitchFamily="34" charset="-122"/>
              </a:rPr>
              <a:t>更</a:t>
            </a:r>
            <a:r>
              <a:rPr sz="1600" dirty="0">
                <a:solidFill>
                  <a:schemeClr val="tx1">
                    <a:lumMod val="65000"/>
                    <a:lumOff val="35000"/>
                  </a:schemeClr>
                </a:solidFill>
                <a:latin typeface="微软雅黑" panose="020B0503020204020204" pitchFamily="34" charset="-122"/>
                <a:ea typeface="微软雅黑" panose="020B0503020204020204" pitchFamily="34" charset="-122"/>
              </a:rPr>
              <a:t>接近 1，说明原图像与预测</a:t>
            </a:r>
            <a:r>
              <a:rPr lang="zh-CN" sz="1600" dirty="0">
                <a:solidFill>
                  <a:schemeClr val="tx1">
                    <a:lumMod val="65000"/>
                    <a:lumOff val="35000"/>
                  </a:schemeClr>
                </a:solidFill>
                <a:latin typeface="微软雅黑" panose="020B0503020204020204" pitchFamily="34" charset="-122"/>
                <a:ea typeface="微软雅黑" panose="020B0503020204020204" pitchFamily="34" charset="-122"/>
              </a:rPr>
              <a:t>在</a:t>
            </a:r>
            <a:r>
              <a:rPr sz="1600" dirty="0">
                <a:solidFill>
                  <a:schemeClr val="tx1">
                    <a:lumMod val="65000"/>
                    <a:lumOff val="35000"/>
                  </a:schemeClr>
                </a:solidFill>
                <a:latin typeface="微软雅黑" panose="020B0503020204020204" pitchFamily="34" charset="-122"/>
                <a:ea typeface="微软雅黑" panose="020B0503020204020204" pitchFamily="34" charset="-122"/>
              </a:rPr>
              <a:t>结构上</a:t>
            </a:r>
            <a:r>
              <a:rPr lang="zh-CN" sz="1600" dirty="0">
                <a:solidFill>
                  <a:schemeClr val="tx1">
                    <a:lumMod val="65000"/>
                    <a:lumOff val="35000"/>
                  </a:schemeClr>
                </a:solidFill>
                <a:latin typeface="微软雅黑" panose="020B0503020204020204" pitchFamily="34" charset="-122"/>
                <a:ea typeface="微软雅黑" panose="020B0503020204020204" pitchFamily="34" charset="-122"/>
              </a:rPr>
              <a:t>更</a:t>
            </a:r>
            <a:r>
              <a:rPr sz="1600" dirty="0">
                <a:solidFill>
                  <a:schemeClr val="tx1">
                    <a:lumMod val="65000"/>
                    <a:lumOff val="35000"/>
                  </a:schemeClr>
                </a:solidFill>
                <a:latin typeface="微软雅黑" panose="020B0503020204020204" pitchFamily="34" charset="-122"/>
                <a:ea typeface="微软雅黑" panose="020B0503020204020204" pitchFamily="34" charset="-122"/>
              </a:rPr>
              <a:t>接近</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验证分析</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文本框 34"/>
          <p:cNvSpPr>
            <a:spLocks noChangeArrowheads="1"/>
          </p:cNvSpPr>
          <p:nvPr/>
        </p:nvSpPr>
        <p:spPr bwMode="auto">
          <a:xfrm>
            <a:off x="1299845" y="1581150"/>
            <a:ext cx="1525905" cy="55308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pPr>
            <a:r>
              <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余弦相似度</a:t>
            </a:r>
            <a:endPar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endParaRPr>
          </a:p>
        </p:txBody>
      </p:sp>
      <p:sp>
        <p:nvSpPr>
          <p:cNvPr id="23" name="文本框 34"/>
          <p:cNvSpPr>
            <a:spLocks noChangeArrowheads="1"/>
          </p:cNvSpPr>
          <p:nvPr/>
        </p:nvSpPr>
        <p:spPr bwMode="auto">
          <a:xfrm>
            <a:off x="5240655" y="1581150"/>
            <a:ext cx="1710055" cy="55308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pPr>
            <a:r>
              <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直方图</a:t>
            </a:r>
            <a:r>
              <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相似度</a:t>
            </a:r>
            <a:endPar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9" name="文本框 34"/>
          <p:cNvSpPr>
            <a:spLocks noChangeArrowheads="1"/>
          </p:cNvSpPr>
          <p:nvPr>
            <p:custDataLst>
              <p:tags r:id="rId2"/>
            </p:custDataLst>
          </p:nvPr>
        </p:nvSpPr>
        <p:spPr bwMode="auto">
          <a:xfrm>
            <a:off x="9311005" y="1581150"/>
            <a:ext cx="1925955" cy="55308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p>
            <a:pPr>
              <a:lnSpc>
                <a:spcPct val="150000"/>
              </a:lnSpc>
            </a:pPr>
            <a:r>
              <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归一化互</a:t>
            </a:r>
            <a:r>
              <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信息</a:t>
            </a:r>
            <a:endPar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endParaRPr>
          </a:p>
        </p:txBody>
      </p:sp>
      <p:pic>
        <p:nvPicPr>
          <p:cNvPr id="2" name="图片 1" descr="img607"/>
          <p:cNvPicPr>
            <a:picLocks noChangeAspect="1"/>
          </p:cNvPicPr>
          <p:nvPr/>
        </p:nvPicPr>
        <p:blipFill>
          <a:blip r:embed="rId3"/>
          <a:stretch>
            <a:fillRect/>
          </a:stretch>
        </p:blipFill>
        <p:spPr>
          <a:xfrm>
            <a:off x="52705" y="2186305"/>
            <a:ext cx="3895725" cy="3117215"/>
          </a:xfrm>
          <a:prstGeom prst="rect">
            <a:avLst/>
          </a:prstGeom>
        </p:spPr>
      </p:pic>
      <p:pic>
        <p:nvPicPr>
          <p:cNvPr id="3" name="图片 2" descr="img610"/>
          <p:cNvPicPr>
            <a:picLocks noChangeAspect="1"/>
          </p:cNvPicPr>
          <p:nvPr/>
        </p:nvPicPr>
        <p:blipFill>
          <a:blip r:embed="rId4"/>
          <a:stretch>
            <a:fillRect/>
          </a:stretch>
        </p:blipFill>
        <p:spPr>
          <a:xfrm>
            <a:off x="4147820" y="2186305"/>
            <a:ext cx="3921125" cy="3136900"/>
          </a:xfrm>
          <a:prstGeom prst="rect">
            <a:avLst/>
          </a:prstGeom>
        </p:spPr>
      </p:pic>
      <p:pic>
        <p:nvPicPr>
          <p:cNvPr id="4" name="图片 3" descr="img611"/>
          <p:cNvPicPr>
            <a:picLocks noChangeAspect="1"/>
          </p:cNvPicPr>
          <p:nvPr/>
        </p:nvPicPr>
        <p:blipFill>
          <a:blip r:embed="rId5"/>
          <a:stretch>
            <a:fillRect/>
          </a:stretch>
        </p:blipFill>
        <p:spPr>
          <a:xfrm>
            <a:off x="8265160" y="2186305"/>
            <a:ext cx="3896360" cy="3117215"/>
          </a:xfrm>
          <a:prstGeom prst="rect">
            <a:avLst/>
          </a:prstGeom>
        </p:spPr>
      </p:pic>
      <p:sp>
        <p:nvSpPr>
          <p:cNvPr id="5" name="矩形 4"/>
          <p:cNvSpPr/>
          <p:nvPr>
            <p:custDataLst>
              <p:tags r:id="rId6"/>
            </p:custDataLst>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6" name="TextBox 6"/>
          <p:cNvSpPr txBox="1"/>
          <p:nvPr>
            <p:custDataLst>
              <p:tags r:id="rId7"/>
            </p:custDataLst>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7"/>
          <p:cNvSpPr txBox="1"/>
          <p:nvPr>
            <p:custDataLst>
              <p:tags r:id="rId8"/>
            </p:custDataLst>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9"/>
          <p:cNvSpPr txBox="1"/>
          <p:nvPr>
            <p:custDataLst>
              <p:tags r:id="rId9"/>
            </p:custDataLst>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TextBox 10"/>
          <p:cNvSpPr txBox="1"/>
          <p:nvPr>
            <p:custDataLst>
              <p:tags r:id="rId10"/>
            </p:custDataLst>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模型</a:t>
            </a:r>
            <a:r>
              <a:rPr lang="zh-CN" altLang="en-US" sz="1600" b="1" dirty="0">
                <a:solidFill>
                  <a:schemeClr val="bg1"/>
                </a:solidFill>
                <a:latin typeface="微软雅黑" panose="020B0503020204020204" pitchFamily="34" charset="-122"/>
                <a:ea typeface="微软雅黑" panose="020B0503020204020204" pitchFamily="34" charset="-122"/>
              </a:rPr>
              <a:t>评估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 name="TextBox 11"/>
          <p:cNvSpPr txBox="1"/>
          <p:nvPr>
            <p:custDataLst>
              <p:tags r:id="rId11"/>
            </p:custDataLst>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2" name="直接连接符 11"/>
          <p:cNvCxnSpPr/>
          <p:nvPr>
            <p:custDataLst>
              <p:tags r:id="rId12"/>
            </p:custDataLst>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3"/>
            </p:custDataLst>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4"/>
            </p:custDataLst>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8" name="学论网-专注原创-www.xuelun.me"/>
          <p:cNvSpPr/>
          <p:nvPr>
            <p:custDataLst>
              <p:tags r:id="rId15"/>
            </p:custDataLst>
          </p:nvPr>
        </p:nvSpPr>
        <p:spPr>
          <a:xfrm>
            <a:off x="52705" y="5481320"/>
            <a:ext cx="3920490" cy="1198880"/>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优化图像比重建图像的余弦相似度更大，这说明优化图像比重建图像更接近于</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原图像</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学论网-专注原创-www.xuelun.me"/>
          <p:cNvSpPr/>
          <p:nvPr>
            <p:custDataLst>
              <p:tags r:id="rId16"/>
            </p:custDataLst>
          </p:nvPr>
        </p:nvSpPr>
        <p:spPr>
          <a:xfrm>
            <a:off x="4173220" y="5481320"/>
            <a:ext cx="3920490" cy="1198880"/>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预测图象与原图像的</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的直方图相似度</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相比于重建图像</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来说更高，</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这说明模型具有良好的优化效果</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学论网-专注原创-www.xuelun.me"/>
          <p:cNvSpPr/>
          <p:nvPr>
            <p:custDataLst>
              <p:tags r:id="rId17"/>
            </p:custDataLst>
          </p:nvPr>
        </p:nvSpPr>
        <p:spPr>
          <a:xfrm>
            <a:off x="8252460" y="5481320"/>
            <a:ext cx="3920490" cy="1198880"/>
          </a:xfrm>
          <a:prstGeom prst="rect">
            <a:avLst/>
          </a:prstGeom>
        </p:spPr>
        <p:txBody>
          <a:bodyPr wrap="square">
            <a:spAutoFit/>
          </a:bodyPr>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预测图像与原图像之间的 NMI 值大于重建图像。其结果表明，预测图像</a:t>
            </a:r>
            <a:r>
              <a:rPr lang="zh-CN" sz="1600" dirty="0">
                <a:solidFill>
                  <a:schemeClr val="tx1">
                    <a:lumMod val="65000"/>
                    <a:lumOff val="35000"/>
                  </a:schemeClr>
                </a:solidFill>
                <a:latin typeface="微软雅黑" panose="020B0503020204020204" pitchFamily="34" charset="-122"/>
                <a:ea typeface="微软雅黑" panose="020B0503020204020204" pitchFamily="34" charset="-122"/>
              </a:rPr>
              <a:t>相比于</a:t>
            </a:r>
            <a:r>
              <a:rPr sz="1600" dirty="0">
                <a:solidFill>
                  <a:schemeClr val="tx1">
                    <a:lumMod val="65000"/>
                    <a:lumOff val="35000"/>
                  </a:schemeClr>
                </a:solidFill>
                <a:latin typeface="微软雅黑" panose="020B0503020204020204" pitchFamily="34" charset="-122"/>
                <a:ea typeface="微软雅黑" panose="020B0503020204020204" pitchFamily="34" charset="-122"/>
              </a:rPr>
              <a:t>重建图像</a:t>
            </a:r>
            <a:r>
              <a:rPr lang="zh-CN" sz="1600" dirty="0">
                <a:solidFill>
                  <a:schemeClr val="tx1">
                    <a:lumMod val="65000"/>
                    <a:lumOff val="35000"/>
                  </a:schemeClr>
                </a:solidFill>
                <a:latin typeface="微软雅黑" panose="020B0503020204020204" pitchFamily="34" charset="-122"/>
                <a:ea typeface="微软雅黑" panose="020B0503020204020204" pitchFamily="34" charset="-122"/>
              </a:rPr>
              <a:t>来说，损失更少的</a:t>
            </a:r>
            <a:r>
              <a:rPr lang="zh-CN" sz="1600" dirty="0">
                <a:solidFill>
                  <a:schemeClr val="tx1">
                    <a:lumMod val="65000"/>
                    <a:lumOff val="35000"/>
                  </a:schemeClr>
                </a:solidFill>
                <a:latin typeface="微软雅黑" panose="020B0503020204020204" pitchFamily="34" charset="-122"/>
                <a:ea typeface="微软雅黑" panose="020B0503020204020204" pitchFamily="34" charset="-122"/>
              </a:rPr>
              <a:t>信息</a:t>
            </a:r>
            <a:endParaRPr 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验证分析</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文本框 34"/>
          <p:cNvSpPr>
            <a:spLocks noChangeArrowheads="1"/>
          </p:cNvSpPr>
          <p:nvPr/>
        </p:nvSpPr>
        <p:spPr bwMode="auto">
          <a:xfrm>
            <a:off x="5240655" y="1581150"/>
            <a:ext cx="1710055" cy="55308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nSpc>
                <a:spcPct val="150000"/>
              </a:lnSpc>
            </a:pPr>
            <a:r>
              <a:rPr lang="en-US" altLang="zh-CN"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Hash</a:t>
            </a:r>
            <a:r>
              <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rPr>
              <a:t>相似度</a:t>
            </a:r>
            <a:endParaRPr lang="zh-CN" altLang="en-US" sz="2000" b="1" dirty="0">
              <a:solidFill>
                <a:schemeClr val="accent1"/>
              </a:solidFill>
              <a:latin typeface="微软雅黑" panose="020B0503020204020204" pitchFamily="34" charset="-122"/>
              <a:ea typeface="微软雅黑" panose="020B0503020204020204" pitchFamily="34" charset="-122"/>
              <a:sym typeface="华文宋体" panose="02010600040101010101" pitchFamily="2"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5" name="图片 4" descr="img608"/>
          <p:cNvPicPr>
            <a:picLocks noChangeAspect="1"/>
          </p:cNvPicPr>
          <p:nvPr/>
        </p:nvPicPr>
        <p:blipFill>
          <a:blip r:embed="rId2"/>
          <a:stretch>
            <a:fillRect/>
          </a:stretch>
        </p:blipFill>
        <p:spPr>
          <a:xfrm>
            <a:off x="1003300" y="2221865"/>
            <a:ext cx="10058400" cy="3657600"/>
          </a:xfrm>
          <a:prstGeom prst="rect">
            <a:avLst/>
          </a:prstGeom>
        </p:spPr>
      </p:pic>
      <p:sp>
        <p:nvSpPr>
          <p:cNvPr id="2" name="矩形 1"/>
          <p:cNvSpPr/>
          <p:nvPr>
            <p:custDataLst>
              <p:tags r:id="rId3"/>
            </p:custDataLst>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chemeClr val="bg1"/>
              </a:solidFill>
            </a:endParaRPr>
          </a:p>
        </p:txBody>
      </p:sp>
      <p:sp>
        <p:nvSpPr>
          <p:cNvPr id="3" name="TextBox 6"/>
          <p:cNvSpPr txBox="1"/>
          <p:nvPr>
            <p:custDataLst>
              <p:tags r:id="rId4"/>
            </p:custDataLst>
          </p:nvPr>
        </p:nvSpPr>
        <p:spPr>
          <a:xfrm>
            <a:off x="3374949" y="215903"/>
            <a:ext cx="1344000" cy="343159"/>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7"/>
          <p:cNvSpPr txBox="1"/>
          <p:nvPr>
            <p:custDataLst>
              <p:tags r:id="rId5"/>
            </p:custDataLst>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9"/>
          <p:cNvSpPr txBox="1"/>
          <p:nvPr>
            <p:custDataLst>
              <p:tags r:id="rId6"/>
            </p:custDataLst>
          </p:nvPr>
        </p:nvSpPr>
        <p:spPr>
          <a:xfrm>
            <a:off x="6778549" y="215903"/>
            <a:ext cx="1344000" cy="340995"/>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0"/>
          <p:cNvSpPr txBox="1"/>
          <p:nvPr>
            <p:custDataLst>
              <p:tags r:id="rId7"/>
            </p:custDataLst>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模型</a:t>
            </a:r>
            <a:r>
              <a:rPr lang="zh-CN" altLang="en-US" sz="1600" b="1" dirty="0">
                <a:solidFill>
                  <a:schemeClr val="bg1"/>
                </a:solidFill>
                <a:latin typeface="微软雅黑" panose="020B0503020204020204" pitchFamily="34" charset="-122"/>
                <a:ea typeface="微软雅黑" panose="020B0503020204020204" pitchFamily="34" charset="-122"/>
              </a:rPr>
              <a:t>评估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 name="TextBox 11"/>
          <p:cNvSpPr txBox="1"/>
          <p:nvPr>
            <p:custDataLst>
              <p:tags r:id="rId8"/>
            </p:custDataLst>
          </p:nvPr>
        </p:nvSpPr>
        <p:spPr>
          <a:xfrm>
            <a:off x="10182151" y="215903"/>
            <a:ext cx="1344000" cy="343159"/>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9"/>
            </p:custDataLst>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0"/>
            </p:custDataLst>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1"/>
            </p:custDataLst>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8" name="学论网-专注原创-www.xuelun.me"/>
          <p:cNvSpPr/>
          <p:nvPr>
            <p:custDataLst>
              <p:tags r:id="rId12"/>
            </p:custDataLst>
          </p:nvPr>
        </p:nvSpPr>
        <p:spPr>
          <a:xfrm>
            <a:off x="1467485" y="6108065"/>
            <a:ext cx="9257030" cy="460375"/>
          </a:xfrm>
          <a:prstGeom prst="rect">
            <a:avLst/>
          </a:prstGeom>
        </p:spPr>
        <p:txBody>
          <a:bodyPr wrap="square">
            <a:spAutoFit/>
          </a:bodyPr>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结论：无论是均值哈希值，差值哈希值还是感知哈希值，预测图像的相似度均大于重建图像的相似度</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3300"/>
              </a:solidFill>
            </a:endParaRPr>
          </a:p>
        </p:txBody>
      </p:sp>
      <p:sp>
        <p:nvSpPr>
          <p:cNvPr id="2" name="圆角矩形 1"/>
          <p:cNvSpPr/>
          <p:nvPr/>
        </p:nvSpPr>
        <p:spPr>
          <a:xfrm>
            <a:off x="-1556426" y="1998319"/>
            <a:ext cx="5261917" cy="2861362"/>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42044" y="120457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42044" y="217250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642044" y="3140427"/>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642044" y="4108352"/>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9" name="圆角矩形 8"/>
          <p:cNvSpPr/>
          <p:nvPr/>
        </p:nvSpPr>
        <p:spPr>
          <a:xfrm>
            <a:off x="5642044" y="5076279"/>
            <a:ext cx="9111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59" name="圆角矩形 58"/>
          <p:cNvSpPr/>
          <p:nvPr/>
        </p:nvSpPr>
        <p:spPr>
          <a:xfrm>
            <a:off x="6746944" y="120457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绪论背景</a:t>
            </a:r>
            <a:endParaRPr lang="zh-CN" altLang="en-US" sz="2000" b="1" dirty="0"/>
          </a:p>
        </p:txBody>
      </p:sp>
      <p:sp>
        <p:nvSpPr>
          <p:cNvPr id="60" name="圆角矩形 59"/>
          <p:cNvSpPr/>
          <p:nvPr/>
        </p:nvSpPr>
        <p:spPr>
          <a:xfrm>
            <a:off x="6746944" y="217250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训练数据</a:t>
            </a:r>
            <a:r>
              <a:rPr lang="zh-CN" altLang="en-US" sz="2000" b="1" dirty="0"/>
              <a:t>集的生成</a:t>
            </a:r>
            <a:endParaRPr lang="zh-CN" altLang="en-US" sz="2000" b="1" dirty="0"/>
          </a:p>
        </p:txBody>
      </p:sp>
      <p:sp>
        <p:nvSpPr>
          <p:cNvPr id="61" name="圆角矩形 60"/>
          <p:cNvSpPr/>
          <p:nvPr/>
        </p:nvSpPr>
        <p:spPr>
          <a:xfrm>
            <a:off x="6746944" y="3140427"/>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模型的搭建与训练</a:t>
            </a:r>
            <a:endParaRPr lang="zh-CN" altLang="en-US" sz="2000" b="1" dirty="0"/>
          </a:p>
        </p:txBody>
      </p:sp>
      <p:sp>
        <p:nvSpPr>
          <p:cNvPr id="62" name="圆角矩形 61"/>
          <p:cNvSpPr/>
          <p:nvPr/>
        </p:nvSpPr>
        <p:spPr>
          <a:xfrm>
            <a:off x="6746944" y="4108352"/>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模型的分析与评估</a:t>
            </a:r>
            <a:endParaRPr lang="zh-CN" altLang="en-US" sz="2000" b="1" dirty="0"/>
          </a:p>
        </p:txBody>
      </p:sp>
      <p:sp>
        <p:nvSpPr>
          <p:cNvPr id="63" name="圆角矩形 62"/>
          <p:cNvSpPr/>
          <p:nvPr/>
        </p:nvSpPr>
        <p:spPr>
          <a:xfrm>
            <a:off x="6746944" y="5076279"/>
            <a:ext cx="3476556" cy="577144"/>
          </a:xfrm>
          <a:prstGeom prst="roundRect">
            <a:avLst>
              <a:gd name="adj" fmla="val 50000"/>
            </a:avLst>
          </a:prstGeom>
          <a:solidFill>
            <a:srgbClr val="014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论文总结</a:t>
            </a:r>
            <a:endParaRPr lang="zh-CN" altLang="en-US" sz="2000" b="1" dirty="0"/>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17" grpId="0" animBg="1"/>
      <p:bldP spid="2" grpId="0" animBg="1"/>
      <p:bldP spid="5" grpId="0" animBg="1"/>
      <p:bldP spid="6" grpId="0" animBg="1"/>
      <p:bldP spid="7" grpId="0" animBg="1"/>
      <p:bldP spid="8" grpId="0" animBg="1"/>
      <p:bldP spid="9" grpId="0" animBg="1"/>
      <p:bldP spid="59" grpId="0" animBg="1"/>
      <p:bldP spid="60" grpId="0" animBg="1"/>
      <p:bldP spid="61" grpId="0" animBg="1"/>
      <p:bldP spid="62" grpId="0" animBg="1"/>
      <p:bldP spid="63" grpId="0" animBg="1"/>
      <p:bldP spid="64" grpId="0"/>
      <p:bldP spid="6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4.4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验证</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矩形 1"/>
          <p:cNvSpPr/>
          <p:nvPr>
            <p:custDataLst>
              <p:tags r:id="rId2"/>
            </p:custDataLst>
          </p:nvPr>
        </p:nvSpPr>
        <p:spPr>
          <a:xfrm>
            <a:off x="83372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a:solidFill>
                <a:schemeClr val="bg1"/>
              </a:solidFill>
            </a:endParaRPr>
          </a:p>
        </p:txBody>
      </p:sp>
      <p:sp>
        <p:nvSpPr>
          <p:cNvPr id="3" name="TextBox 6"/>
          <p:cNvSpPr txBox="1"/>
          <p:nvPr>
            <p:custDataLst>
              <p:tags r:id="rId3"/>
            </p:custDataLst>
          </p:nvPr>
        </p:nvSpPr>
        <p:spPr>
          <a:xfrm>
            <a:off x="3374949" y="215903"/>
            <a:ext cx="1344000" cy="343159"/>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7"/>
          <p:cNvSpPr txBox="1"/>
          <p:nvPr>
            <p:custDataLst>
              <p:tags r:id="rId4"/>
            </p:custDataLst>
          </p:nvPr>
        </p:nvSpPr>
        <p:spPr>
          <a:xfrm>
            <a:off x="5076749" y="215904"/>
            <a:ext cx="1344000" cy="340995"/>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9"/>
          <p:cNvSpPr txBox="1"/>
          <p:nvPr>
            <p:custDataLst>
              <p:tags r:id="rId5"/>
            </p:custDataLst>
          </p:nvPr>
        </p:nvSpPr>
        <p:spPr>
          <a:xfrm>
            <a:off x="6778549" y="215903"/>
            <a:ext cx="1344000" cy="340995"/>
          </a:xfrm>
          <a:prstGeom prst="rect">
            <a:avLst/>
          </a:prstGeom>
          <a:noFill/>
        </p:spPr>
        <p:txBody>
          <a:bodyPr wrap="square" lIns="0" tIns="48000" rIns="0" bIns="48000" rtlCol="0">
            <a:spAutoFit/>
          </a:bodyPr>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0"/>
          <p:cNvSpPr txBox="1"/>
          <p:nvPr>
            <p:custDataLst>
              <p:tags r:id="rId6"/>
            </p:custDataLst>
          </p:nvPr>
        </p:nvSpPr>
        <p:spPr>
          <a:xfrm>
            <a:off x="8480349" y="215904"/>
            <a:ext cx="1344000" cy="340995"/>
          </a:xfrm>
          <a:prstGeom prst="rect">
            <a:avLst/>
          </a:prstGeom>
          <a:noFill/>
        </p:spPr>
        <p:txBody>
          <a:bodyPr wrap="square" lIns="0" tIns="48000" rIns="0" bIns="48000" rtlCol="0">
            <a:spAutoFit/>
          </a:bodyPr>
          <a:p>
            <a:pPr algn="ctr"/>
            <a:r>
              <a:rPr lang="zh-CN" altLang="en-US" sz="1600" b="1" dirty="0">
                <a:solidFill>
                  <a:schemeClr val="bg1"/>
                </a:solidFill>
                <a:latin typeface="微软雅黑" panose="020B0503020204020204" pitchFamily="34" charset="-122"/>
                <a:ea typeface="微软雅黑" panose="020B0503020204020204" pitchFamily="34" charset="-122"/>
              </a:rPr>
              <a:t>模型</a:t>
            </a:r>
            <a:r>
              <a:rPr lang="zh-CN" altLang="en-US" sz="1600" b="1" dirty="0">
                <a:solidFill>
                  <a:schemeClr val="bg1"/>
                </a:solidFill>
                <a:latin typeface="微软雅黑" panose="020B0503020204020204" pitchFamily="34" charset="-122"/>
                <a:ea typeface="微软雅黑" panose="020B0503020204020204" pitchFamily="34" charset="-122"/>
              </a:rPr>
              <a:t>评估</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 name="TextBox 11"/>
          <p:cNvSpPr txBox="1"/>
          <p:nvPr>
            <p:custDataLst>
              <p:tags r:id="rId7"/>
            </p:custDataLst>
          </p:nvPr>
        </p:nvSpPr>
        <p:spPr>
          <a:xfrm>
            <a:off x="10182151" y="215903"/>
            <a:ext cx="1344000" cy="343159"/>
          </a:xfrm>
          <a:prstGeom prst="rect">
            <a:avLst/>
          </a:prstGeom>
          <a:noFill/>
        </p:spPr>
        <p:txBody>
          <a:bodyPr wrap="square" lIns="0" tIns="48000" rIns="0" bIns="48000" rtlCol="0">
            <a:spAutoFit/>
          </a:bodyPr>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8"/>
            </p:custDataLst>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9"/>
            </p:custDataLst>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0"/>
            </p:custDataLst>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custDataLst>
              <p:tags r:id="rId11"/>
            </p:custDataLst>
          </p:nvPr>
        </p:nvPicPr>
        <p:blipFill>
          <a:blip r:embed="rId12"/>
          <a:stretch>
            <a:fillRect/>
          </a:stretch>
        </p:blipFill>
        <p:spPr>
          <a:xfrm>
            <a:off x="2718435" y="1567180"/>
            <a:ext cx="7284720" cy="3742055"/>
          </a:xfrm>
          <a:prstGeom prst="rect">
            <a:avLst/>
          </a:prstGeom>
        </p:spPr>
      </p:pic>
      <p:sp>
        <p:nvSpPr>
          <p:cNvPr id="14" name="学论网-专注原创-www.xuelun.me"/>
          <p:cNvSpPr/>
          <p:nvPr>
            <p:custDataLst>
              <p:tags r:id="rId13"/>
            </p:custDataLst>
          </p:nvPr>
        </p:nvSpPr>
        <p:spPr>
          <a:xfrm>
            <a:off x="3964940" y="5347335"/>
            <a:ext cx="4665980" cy="829945"/>
          </a:xfrm>
          <a:prstGeom prst="rect">
            <a:avLst/>
          </a:prstGeom>
        </p:spPr>
        <p:txBody>
          <a:bodyPr wrap="square">
            <a:spAutoFit/>
          </a:bodyPr>
          <a:p>
            <a:pPr algn="ct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上述</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项评估图像相似度的指标都说明了预测图像与重建图像相比，更接近于</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原图像</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论文总结</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Part.05</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p:timing>
    <p:tnLst>
      <p:par>
        <p:cTn id="1" dur="indefinite" restart="never" nodeType="tmRoot"/>
      </p:par>
    </p:tnLst>
    <p:bldLst>
      <p:bldP spid="11" grpId="0" animBg="1"/>
      <p:bldP spid="9"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评估</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论文总结</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169097" y="2044700"/>
            <a:ext cx="8127554" cy="414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1" name="组合 20"/>
          <p:cNvGrpSpPr/>
          <p:nvPr/>
        </p:nvGrpSpPr>
        <p:grpSpPr>
          <a:xfrm>
            <a:off x="3537988" y="2234387"/>
            <a:ext cx="7517996" cy="638411"/>
            <a:chOff x="4910249" y="2459187"/>
            <a:chExt cx="4988899" cy="478808"/>
          </a:xfrm>
        </p:grpSpPr>
        <p:sp>
          <p:nvSpPr>
            <p:cNvPr id="23" name="矩形 22"/>
            <p:cNvSpPr/>
            <p:nvPr/>
          </p:nvSpPr>
          <p:spPr>
            <a:xfrm>
              <a:off x="5296473" y="2459187"/>
              <a:ext cx="4602675" cy="34528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在传统光声成像重建算法下，重建图像质量与采集数据的传感器数量成正比。</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4910249" y="2570667"/>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3537989" y="3755409"/>
            <a:ext cx="7606260" cy="1198880"/>
            <a:chOff x="4910249" y="3241174"/>
            <a:chExt cx="5704695" cy="899159"/>
          </a:xfrm>
        </p:grpSpPr>
        <p:sp>
          <p:nvSpPr>
            <p:cNvPr id="32" name="文本框 31"/>
            <p:cNvSpPr txBox="1"/>
            <p:nvPr/>
          </p:nvSpPr>
          <p:spPr>
            <a:xfrm>
              <a:off x="5346848" y="3241174"/>
              <a:ext cx="5268096" cy="899159"/>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将神经网络应用于光声成像的后处理能显著改善采样信息丢失导致的成像精度低的问题，验证了项目想法的可行性。为低成本下获取高精度光声图像的研究提供了一个解决方法。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4910249" y="3335384"/>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537989" y="5080215"/>
            <a:ext cx="7606260" cy="829945"/>
            <a:chOff x="4910249" y="4612809"/>
            <a:chExt cx="5704695" cy="622458"/>
          </a:xfrm>
        </p:grpSpPr>
        <p:sp>
          <p:nvSpPr>
            <p:cNvPr id="38" name="文本框 37"/>
            <p:cNvSpPr txBox="1"/>
            <p:nvPr/>
          </p:nvSpPr>
          <p:spPr>
            <a:xfrm>
              <a:off x="5346848" y="4612809"/>
              <a:ext cx="5268096" cy="622458"/>
            </a:xfrm>
            <a:prstGeom prst="rect">
              <a:avLst/>
            </a:prstGeom>
            <a:noFill/>
          </p:spPr>
          <p:txBody>
            <a:bodyPr wrap="square" rtlCol="0">
              <a:spAutoFit/>
            </a:bodyPr>
            <a:lstStyle/>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Swin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Transformer 模型在将低质量光声重建图像预测为高质量光声重建图像的优化任务上，在较少的训练集和较少的训练次数下仍具有较好的优化效果。</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4910249" y="4707019"/>
              <a:ext cx="349704" cy="367328"/>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806445" y="2044700"/>
            <a:ext cx="2210250" cy="4139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200" dirty="0">
                <a:latin typeface="微软雅黑" panose="020B0503020204020204" pitchFamily="34" charset="-122"/>
                <a:ea typeface="微软雅黑" panose="020B0503020204020204" pitchFamily="34" charset="-122"/>
              </a:rPr>
              <a:t>课题基本</a:t>
            </a:r>
            <a:endParaRPr lang="en-US" altLang="zh-CN" sz="3200" dirty="0">
              <a:latin typeface="微软雅黑" panose="020B0503020204020204" pitchFamily="34" charset="-122"/>
              <a:ea typeface="微软雅黑" panose="020B0503020204020204" pitchFamily="34" charset="-122"/>
            </a:endParaRPr>
          </a:p>
          <a:p>
            <a:pPr algn="ctr">
              <a:lnSpc>
                <a:spcPct val="150000"/>
              </a:lnSpc>
            </a:pPr>
            <a:r>
              <a:rPr lang="zh-CN" altLang="en-US" sz="3200" dirty="0">
                <a:latin typeface="微软雅黑" panose="020B0503020204020204" pitchFamily="34" charset="-122"/>
                <a:ea typeface="微软雅黑" panose="020B0503020204020204" pitchFamily="34" charset="-122"/>
              </a:rPr>
              <a:t>结论</a:t>
            </a:r>
            <a:endParaRPr lang="zh-CN" altLang="en-US" sz="32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par>
    </p:tnLst>
    <p:bldLst>
      <p:bldP spid="29" grpId="0"/>
      <p:bldP spid="35" grpId="0"/>
      <p:bldP spid="20" grpId="0" bldLvl="0" animBg="1"/>
      <p:bldP spid="4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909955" y="1108710"/>
            <a:ext cx="214439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不足</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与发展方向</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3"/>
          <p:cNvSpPr/>
          <p:nvPr/>
        </p:nvSpPr>
        <p:spPr>
          <a:xfrm>
            <a:off x="1793696" y="3713626"/>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TextBox 74"/>
          <p:cNvSpPr txBox="1"/>
          <p:nvPr/>
        </p:nvSpPr>
        <p:spPr>
          <a:xfrm>
            <a:off x="5559463" y="2213061"/>
            <a:ext cx="5088565" cy="1025525"/>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由于项目实施的时间有限，数据集的图片数量和丰富程度还不够</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充实。在今后的优化中，可以适当增加数据集的来源，或通过在光声成像的仿真及重建中设置不同的传感器数量等</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方式来获取更丰富的</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数据集。</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TextBox 75"/>
          <p:cNvSpPr txBox="1"/>
          <p:nvPr/>
        </p:nvSpPr>
        <p:spPr>
          <a:xfrm>
            <a:off x="5559464" y="3635493"/>
            <a:ext cx="5088565" cy="1025525"/>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由于训练次数有限，该模型在优化</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50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个传感器下的重建图像上效果显著；而在优化</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100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400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个传感器下的重建图像的效果并不是很好。这点可以通过增加由</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100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200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400</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个传感器得出的重建图像的数据集及增加训练epoch次数</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等方式</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解决。</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TextBox 76"/>
          <p:cNvSpPr txBox="1"/>
          <p:nvPr/>
        </p:nvSpPr>
        <p:spPr>
          <a:xfrm>
            <a:off x="5559463" y="5417502"/>
            <a:ext cx="5088564" cy="969010"/>
          </a:xfrm>
          <a:prstGeom prst="rect">
            <a:avLst/>
          </a:prstGeom>
          <a:noFill/>
        </p:spPr>
        <p:txBody>
          <a:bodyPr wrap="square" lIns="0" tIns="0" rIns="0" bIns="0" rtlCol="0">
            <a:spAutoFit/>
          </a:bodyPr>
          <a:lstStyle/>
          <a:p>
            <a:pP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在医学的运用过程中，模型的推理成本也是一项很重要的指标。在今后的</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优化中，可以通过量化、剪枝、知识蒸馏、参数共享等方法减少</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内存消耗与提高模型</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运行速度。</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3"/>
          <p:cNvSpPr/>
          <p:nvPr/>
        </p:nvSpPr>
        <p:spPr>
          <a:xfrm>
            <a:off x="1793696" y="217164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1" name="组合 30"/>
          <p:cNvGrpSpPr/>
          <p:nvPr/>
        </p:nvGrpSpPr>
        <p:grpSpPr>
          <a:xfrm>
            <a:off x="1488630" y="2286537"/>
            <a:ext cx="672074" cy="672075"/>
            <a:chOff x="2769119" y="1848492"/>
            <a:chExt cx="504056" cy="504056"/>
          </a:xfrm>
          <a:solidFill>
            <a:schemeClr val="accent2"/>
          </a:solidFill>
        </p:grpSpPr>
        <p:sp>
          <p:nvSpPr>
            <p:cNvPr id="32" name="椭圆 31"/>
            <p:cNvSpPr/>
            <p:nvPr/>
          </p:nvSpPr>
          <p:spPr>
            <a:xfrm>
              <a:off x="2769119" y="1848492"/>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6" name="TextBox 66"/>
            <p:cNvSpPr txBox="1"/>
            <p:nvPr/>
          </p:nvSpPr>
          <p:spPr>
            <a:xfrm>
              <a:off x="2808589" y="1931243"/>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01</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37" name="矩形 3"/>
          <p:cNvSpPr/>
          <p:nvPr/>
        </p:nvSpPr>
        <p:spPr>
          <a:xfrm>
            <a:off x="1793696" y="535568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8" name="组合 37"/>
          <p:cNvGrpSpPr/>
          <p:nvPr/>
        </p:nvGrpSpPr>
        <p:grpSpPr>
          <a:xfrm>
            <a:off x="1480080" y="3812418"/>
            <a:ext cx="672074" cy="672075"/>
            <a:chOff x="2471142" y="2586760"/>
            <a:chExt cx="504056" cy="504056"/>
          </a:xfrm>
          <a:solidFill>
            <a:schemeClr val="accent2"/>
          </a:solidFill>
        </p:grpSpPr>
        <p:sp>
          <p:nvSpPr>
            <p:cNvPr id="39" name="椭圆 38"/>
            <p:cNvSpPr/>
            <p:nvPr/>
          </p:nvSpPr>
          <p:spPr>
            <a:xfrm>
              <a:off x="2471142" y="2586760"/>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0" name="TextBox 69"/>
            <p:cNvSpPr txBox="1"/>
            <p:nvPr/>
          </p:nvSpPr>
          <p:spPr>
            <a:xfrm>
              <a:off x="2510612" y="2669511"/>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02</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520528" y="5454474"/>
            <a:ext cx="672074" cy="672075"/>
            <a:chOff x="2769119" y="3325028"/>
            <a:chExt cx="504056" cy="504056"/>
          </a:xfrm>
          <a:solidFill>
            <a:schemeClr val="accent2"/>
          </a:solidFill>
        </p:grpSpPr>
        <p:sp>
          <p:nvSpPr>
            <p:cNvPr id="42" name="椭圆 41"/>
            <p:cNvSpPr/>
            <p:nvPr/>
          </p:nvSpPr>
          <p:spPr>
            <a:xfrm>
              <a:off x="2769119" y="3325028"/>
              <a:ext cx="504056" cy="50405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TextBox 72"/>
            <p:cNvSpPr txBox="1"/>
            <p:nvPr/>
          </p:nvSpPr>
          <p:spPr>
            <a:xfrm>
              <a:off x="2808589" y="3407779"/>
              <a:ext cx="390973" cy="315423"/>
            </a:xfrm>
            <a:prstGeom prst="rect">
              <a:avLst/>
            </a:prstGeom>
            <a:grp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03</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sp>
        <p:nvSpPr>
          <p:cNvPr id="44" name="TextBox 82"/>
          <p:cNvSpPr txBox="1"/>
          <p:nvPr/>
        </p:nvSpPr>
        <p:spPr>
          <a:xfrm>
            <a:off x="2439925" y="2396871"/>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发展方向一</a:t>
            </a:r>
            <a:endParaRPr lang="zh-CN" altLang="en-US" sz="2935" dirty="0">
              <a:solidFill>
                <a:schemeClr val="bg1"/>
              </a:solidFill>
            </a:endParaRPr>
          </a:p>
        </p:txBody>
      </p:sp>
      <p:sp>
        <p:nvSpPr>
          <p:cNvPr id="45" name="TextBox 83"/>
          <p:cNvSpPr txBox="1"/>
          <p:nvPr/>
        </p:nvSpPr>
        <p:spPr>
          <a:xfrm>
            <a:off x="2439925" y="3922752"/>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发展方向二</a:t>
            </a:r>
            <a:endParaRPr lang="zh-CN" altLang="en-US" sz="2935" dirty="0">
              <a:solidFill>
                <a:schemeClr val="bg1"/>
              </a:solidFill>
            </a:endParaRPr>
          </a:p>
        </p:txBody>
      </p:sp>
      <p:sp>
        <p:nvSpPr>
          <p:cNvPr id="46" name="TextBox 84"/>
          <p:cNvSpPr txBox="1"/>
          <p:nvPr/>
        </p:nvSpPr>
        <p:spPr>
          <a:xfrm>
            <a:off x="2439925" y="5564808"/>
            <a:ext cx="2298067" cy="45134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2935" dirty="0">
                <a:solidFill>
                  <a:schemeClr val="bg1"/>
                </a:solidFill>
              </a:rPr>
              <a:t>发展方向三</a:t>
            </a:r>
            <a:endParaRPr lang="zh-CN" altLang="en-US" sz="2935" dirty="0">
              <a:solidFill>
                <a:schemeClr val="bg1"/>
              </a:solidFill>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矩形 1"/>
          <p:cNvSpPr/>
          <p:nvPr>
            <p:custDataLst>
              <p:tags r:id="rId2"/>
            </p:custDataLst>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 name="TextBox 6"/>
          <p:cNvSpPr txBox="1"/>
          <p:nvPr>
            <p:custDataLst>
              <p:tags r:id="rId3"/>
            </p:custDataLst>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7"/>
          <p:cNvSpPr txBox="1"/>
          <p:nvPr>
            <p:custDataLst>
              <p:tags r:id="rId4"/>
            </p:custDataLst>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9"/>
          <p:cNvSpPr txBox="1"/>
          <p:nvPr>
            <p:custDataLst>
              <p:tags r:id="rId5"/>
            </p:custDataLst>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10"/>
          <p:cNvSpPr txBox="1"/>
          <p:nvPr>
            <p:custDataLst>
              <p:tags r:id="rId6"/>
            </p:custDataLst>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评估</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1"/>
          <p:cNvSpPr txBox="1"/>
          <p:nvPr>
            <p:custDataLst>
              <p:tags r:id="rId7"/>
            </p:custDataLst>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custDataLst>
              <p:tags r:id="rId8"/>
            </p:custDataLst>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0"/>
            </p:custDataLst>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1"/>
            </p:custDataLst>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bldLst>
      <p:bldP spid="35" grpId="0"/>
      <p:bldP spid="18" grpId="0" animBg="1"/>
      <p:bldP spid="20" grpId="0"/>
      <p:bldP spid="21" grpId="0"/>
      <p:bldP spid="23" grpId="0"/>
      <p:bldP spid="25" grpId="0" animBg="1"/>
      <p:bldP spid="37" grpId="0" animBg="1"/>
      <p:bldP spid="44" grpId="0"/>
      <p:bldP spid="45" grpId="0"/>
      <p:bldP spid="46"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81559" y="1108968"/>
            <a:ext cx="1888386"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参考文献</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549400" y="1851356"/>
            <a:ext cx="0" cy="494855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371600" y="180525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1371600" y="2520298"/>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a:off x="1371600" y="3235340"/>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1371600" y="3950382"/>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1371600" y="4665424"/>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1371600" y="5380466"/>
            <a:ext cx="355600" cy="35560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1371600" y="6095506"/>
            <a:ext cx="355600" cy="35560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Rectangle 5"/>
          <p:cNvSpPr>
            <a:spLocks noChangeArrowheads="1"/>
          </p:cNvSpPr>
          <p:nvPr/>
        </p:nvSpPr>
        <p:spPr bwMode="gray">
          <a:xfrm>
            <a:off x="1878330" y="1665605"/>
            <a:ext cx="10071735" cy="563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40" dirty="0">
                <a:solidFill>
                  <a:prstClr val="black">
                    <a:lumMod val="75000"/>
                    <a:lumOff val="25000"/>
                  </a:prstClr>
                </a:solidFill>
                <a:latin typeface="微软雅黑" panose="020B0503020204020204" pitchFamily="34" charset="-122"/>
                <a:ea typeface="微软雅黑" panose="020B0503020204020204" pitchFamily="34" charset="-122"/>
              </a:rPr>
              <a:t>VASWANI A, SHAZEER N, PARMAR N, et al. Attention is all you need[J]. Advances in neural</a:t>
            </a:r>
            <a:r>
              <a:rPr lang="en-US" sz="1540" dirty="0">
                <a:solidFill>
                  <a:prstClr val="black">
                    <a:lumMod val="75000"/>
                    <a:lumOff val="25000"/>
                  </a:prstClr>
                </a:solidFill>
                <a:latin typeface="微软雅黑" panose="020B0503020204020204" pitchFamily="34" charset="-122"/>
                <a:ea typeface="微软雅黑" panose="020B0503020204020204" pitchFamily="34" charset="-122"/>
              </a:rPr>
              <a:t> </a:t>
            </a:r>
            <a:r>
              <a:rPr sz="1540" dirty="0">
                <a:solidFill>
                  <a:prstClr val="black">
                    <a:lumMod val="75000"/>
                    <a:lumOff val="25000"/>
                  </a:prstClr>
                </a:solidFill>
                <a:latin typeface="微软雅黑" panose="020B0503020204020204" pitchFamily="34" charset="-122"/>
                <a:ea typeface="微软雅黑" panose="020B0503020204020204" pitchFamily="34" charset="-122"/>
              </a:rPr>
              <a:t>information processing systems, 2017, 30.</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Rectangle 5"/>
          <p:cNvSpPr>
            <a:spLocks noChangeArrowheads="1"/>
          </p:cNvSpPr>
          <p:nvPr/>
        </p:nvSpPr>
        <p:spPr bwMode="gray">
          <a:xfrm>
            <a:off x="1878563" y="2416007"/>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40" dirty="0">
                <a:solidFill>
                  <a:prstClr val="black">
                    <a:lumMod val="75000"/>
                    <a:lumOff val="25000"/>
                  </a:prstClr>
                </a:solidFill>
                <a:latin typeface="微软雅黑" panose="020B0503020204020204" pitchFamily="34" charset="-122"/>
                <a:ea typeface="微软雅黑" panose="020B0503020204020204" pitchFamily="34" charset="-122"/>
              </a:rPr>
              <a:t> DOSOVITSKIY A, BEYER L, KOLESNIKOV A, et al. An image is worth 16x16 words: Transformers for image recognition at scale[A]. 2020.</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9" name="Rectangle 5"/>
          <p:cNvSpPr>
            <a:spLocks noChangeArrowheads="1"/>
          </p:cNvSpPr>
          <p:nvPr/>
        </p:nvSpPr>
        <p:spPr bwMode="gray">
          <a:xfrm>
            <a:off x="1878563" y="3131049"/>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40" dirty="0">
                <a:solidFill>
                  <a:prstClr val="black">
                    <a:lumMod val="75000"/>
                    <a:lumOff val="25000"/>
                  </a:prstClr>
                </a:solidFill>
                <a:latin typeface="微软雅黑" panose="020B0503020204020204" pitchFamily="34" charset="-122"/>
                <a:ea typeface="微软雅黑" panose="020B0503020204020204" pitchFamily="34" charset="-122"/>
              </a:rPr>
              <a:t> BRUNKER J, YAO J, LAUFER J, et al. Photoacoustic imaging using genetically encoded reporters: a review[J]. Journal of biomedical optics, 2017, 22(7): 070901-070901.</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0" name="Rectangle 5"/>
          <p:cNvSpPr>
            <a:spLocks noChangeArrowheads="1"/>
          </p:cNvSpPr>
          <p:nvPr/>
        </p:nvSpPr>
        <p:spPr bwMode="gray">
          <a:xfrm>
            <a:off x="1878563" y="3846091"/>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40" dirty="0">
                <a:solidFill>
                  <a:prstClr val="black">
                    <a:lumMod val="75000"/>
                    <a:lumOff val="25000"/>
                  </a:prstClr>
                </a:solidFill>
                <a:latin typeface="微软雅黑" panose="020B0503020204020204" pitchFamily="34" charset="-122"/>
                <a:ea typeface="微软雅黑" panose="020B0503020204020204" pitchFamily="34" charset="-122"/>
              </a:rPr>
              <a:t> WANG H, ZHU Y, GREEN B, et al. Axial-deeplab: Stand-alone axial-attention for panoptic segmentation[C]</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1" name="Rectangle 5"/>
          <p:cNvSpPr>
            <a:spLocks noChangeArrowheads="1"/>
          </p:cNvSpPr>
          <p:nvPr/>
        </p:nvSpPr>
        <p:spPr bwMode="gray">
          <a:xfrm>
            <a:off x="1878563" y="4561133"/>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40" dirty="0">
                <a:solidFill>
                  <a:prstClr val="black">
                    <a:lumMod val="75000"/>
                    <a:lumOff val="25000"/>
                  </a:prstClr>
                </a:solidFill>
                <a:latin typeface="微软雅黑" panose="020B0503020204020204" pitchFamily="34" charset="-122"/>
                <a:ea typeface="微软雅黑" panose="020B0503020204020204" pitchFamily="34" charset="-122"/>
              </a:rPr>
              <a:t>LIU Z, LIN Y, CAO Y, et al. Swin transformer: Hierarchical vision transformer using shifted</a:t>
            </a:r>
            <a:r>
              <a:rPr lang="en-US" sz="1540" dirty="0">
                <a:solidFill>
                  <a:prstClr val="black">
                    <a:lumMod val="75000"/>
                    <a:lumOff val="25000"/>
                  </a:prstClr>
                </a:solidFill>
                <a:latin typeface="微软雅黑" panose="020B0503020204020204" pitchFamily="34" charset="-122"/>
                <a:ea typeface="微软雅黑" panose="020B0503020204020204" pitchFamily="34" charset="-122"/>
              </a:rPr>
              <a:t> </a:t>
            </a:r>
            <a:r>
              <a:rPr sz="1540" dirty="0">
                <a:solidFill>
                  <a:prstClr val="black">
                    <a:lumMod val="75000"/>
                    <a:lumOff val="25000"/>
                  </a:prstClr>
                </a:solidFill>
                <a:latin typeface="微软雅黑" panose="020B0503020204020204" pitchFamily="34" charset="-122"/>
                <a:ea typeface="微软雅黑" panose="020B0503020204020204" pitchFamily="34" charset="-122"/>
              </a:rPr>
              <a:t>windows[C]</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2" name="Rectangle 5"/>
          <p:cNvSpPr>
            <a:spLocks noChangeArrowheads="1"/>
          </p:cNvSpPr>
          <p:nvPr/>
        </p:nvSpPr>
        <p:spPr bwMode="gray">
          <a:xfrm>
            <a:off x="1878563" y="5276175"/>
            <a:ext cx="9084155" cy="56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118800" rIns="158400" bIns="79200"/>
          <a:lstStyle>
            <a:lvl1pPr marL="190500" indent="-190500"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lnSpc>
                <a:spcPct val="150000"/>
              </a:lnSpc>
              <a:spcBef>
                <a:spcPct val="0"/>
              </a:spcBef>
              <a:spcAft>
                <a:spcPct val="40000"/>
              </a:spcAft>
              <a:buClr>
                <a:schemeClr val="tx1"/>
              </a:buClr>
              <a:buNone/>
            </a:pPr>
            <a:r>
              <a:rPr sz="1540" dirty="0">
                <a:solidFill>
                  <a:prstClr val="black">
                    <a:lumMod val="75000"/>
                    <a:lumOff val="25000"/>
                  </a:prstClr>
                </a:solidFill>
                <a:latin typeface="微软雅黑" panose="020B0503020204020204" pitchFamily="34" charset="-122"/>
                <a:ea typeface="微软雅黑" panose="020B0503020204020204" pitchFamily="34" charset="-122"/>
              </a:rPr>
              <a:t>TREEBY B E, COX B T. k-wave: Matlab toolbox for the simulation and reconstruction of photoacoustic wave fields[J]</a:t>
            </a:r>
            <a:endParaRPr sz="154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矩形 1"/>
          <p:cNvSpPr/>
          <p:nvPr>
            <p:custDataLst>
              <p:tags r:id="rId2"/>
            </p:custDataLst>
          </p:nvPr>
        </p:nvSpPr>
        <p:spPr>
          <a:xfrm>
            <a:off x="10003249"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3" name="TextBox 6"/>
          <p:cNvSpPr txBox="1"/>
          <p:nvPr>
            <p:custDataLst>
              <p:tags r:id="rId3"/>
            </p:custDataLst>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7"/>
          <p:cNvSpPr txBox="1"/>
          <p:nvPr>
            <p:custDataLst>
              <p:tags r:id="rId4"/>
            </p:custDataLst>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TextBox 9"/>
          <p:cNvSpPr txBox="1"/>
          <p:nvPr>
            <p:custDataLst>
              <p:tags r:id="rId5"/>
            </p:custDataLst>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训练</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10"/>
          <p:cNvSpPr txBox="1"/>
          <p:nvPr>
            <p:custDataLst>
              <p:tags r:id="rId6"/>
            </p:custDataLst>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模型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评估</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1"/>
          <p:cNvSpPr txBox="1"/>
          <p:nvPr>
            <p:custDataLst>
              <p:tags r:id="rId7"/>
            </p:custDataLst>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论文总结</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custDataLst>
              <p:tags r:id="rId8"/>
            </p:custDataLst>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0"/>
            </p:custDataLst>
          </p:nvPr>
        </p:nvCxnSpPr>
        <p:spPr>
          <a:xfrm>
            <a:off x="66354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1"/>
            </p:custDataLst>
          </p:nvPr>
        </p:nvCxnSpPr>
        <p:spPr>
          <a:xfrm>
            <a:off x="8337248" y="313246"/>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bldLst>
      <p:bldP spid="35" grpId="0"/>
      <p:bldP spid="20" grpId="0" animBg="1"/>
      <p:bldP spid="21" grpId="0" animBg="1"/>
      <p:bldP spid="23" grpId="0" animBg="1"/>
      <p:bldP spid="25" grpId="0" animBg="1"/>
      <p:bldP spid="31" grpId="0" animBg="1"/>
      <p:bldP spid="32" grpId="0" animBg="1"/>
      <p:bldP spid="36" grpId="0" animBg="1"/>
      <p:bldP spid="37" grpId="0"/>
      <p:bldP spid="38" grpId="0"/>
      <p:bldP spid="39" grpId="0"/>
      <p:bldP spid="40" grpId="0"/>
      <p:bldP spid="41" grpId="0"/>
      <p:bldP spid="42"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6"/>
          <p:cNvSpPr txBox="1"/>
          <p:nvPr/>
        </p:nvSpPr>
        <p:spPr>
          <a:xfrm>
            <a:off x="4093771" y="5644929"/>
            <a:ext cx="1959610" cy="397510"/>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r>
              <a:rPr lang="zh-CN" altLang="en-US" b="1" dirty="0">
                <a:solidFill>
                  <a:schemeClr val="accent1"/>
                </a:solidFill>
                <a:latin typeface="微软雅黑" panose="020B0503020204020204" pitchFamily="34" charset="-122"/>
                <a:ea typeface="微软雅黑" panose="020B0503020204020204" pitchFamily="34" charset="-122"/>
              </a:rPr>
              <a:t>汇报人</a:t>
            </a:r>
            <a:r>
              <a:rPr lang="zh-CN" altLang="en-US" dirty="0">
                <a:solidFill>
                  <a:schemeClr val="accent1"/>
                </a:solidFill>
                <a:latin typeface="微软雅黑" panose="020B0503020204020204" pitchFamily="34" charset="-122"/>
                <a:ea typeface="微软雅黑" panose="020B0503020204020204" pitchFamily="34" charset="-122"/>
              </a:rPr>
              <a:t>：黄梓</a:t>
            </a:r>
            <a:r>
              <a:rPr lang="zh-CN" altLang="en-US" dirty="0">
                <a:solidFill>
                  <a:schemeClr val="accent1"/>
                </a:solidFill>
                <a:latin typeface="微软雅黑" panose="020B0503020204020204" pitchFamily="34" charset="-122"/>
                <a:ea typeface="微软雅黑" panose="020B0503020204020204" pitchFamily="34" charset="-122"/>
              </a:rPr>
              <a:t>航</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14" name="TextBox 7"/>
          <p:cNvSpPr txBox="1"/>
          <p:nvPr/>
        </p:nvSpPr>
        <p:spPr>
          <a:xfrm>
            <a:off x="7059705" y="5644929"/>
            <a:ext cx="1959610" cy="397510"/>
          </a:xfrm>
          <a:prstGeom prst="rect">
            <a:avLst/>
          </a:prstGeom>
          <a:noFill/>
        </p:spPr>
        <p:txBody>
          <a:bodyPr wrap="none" lIns="91416" tIns="45708" rIns="91416" bIns="45708" rtlCol="0">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rPr>
              <a:t>指导老师</a:t>
            </a:r>
            <a:r>
              <a:rPr lang="zh-CN" altLang="en-US" sz="2000" dirty="0" smtClean="0">
                <a:solidFill>
                  <a:schemeClr val="accent1"/>
                </a:solidFill>
                <a:latin typeface="微软雅黑" panose="020B0503020204020204" pitchFamily="34" charset="-122"/>
                <a:ea typeface="微软雅黑" panose="020B0503020204020204" pitchFamily="34" charset="-122"/>
              </a:rPr>
              <a:t>：时</a:t>
            </a:r>
            <a:r>
              <a:rPr lang="zh-CN" altLang="en-US" sz="2000" dirty="0" smtClean="0">
                <a:solidFill>
                  <a:schemeClr val="accent1"/>
                </a:solidFill>
                <a:latin typeface="微软雅黑" panose="020B0503020204020204" pitchFamily="34" charset="-122"/>
                <a:ea typeface="微软雅黑" panose="020B0503020204020204" pitchFamily="34" charset="-122"/>
              </a:rPr>
              <a:t>聪</a:t>
            </a:r>
            <a:endParaRPr lang="zh-CN" altLang="en-US" sz="2000" dirty="0" smtClean="0">
              <a:solidFill>
                <a:schemeClr val="accent1"/>
              </a:solidFill>
              <a:latin typeface="微软雅黑" panose="020B0503020204020204" pitchFamily="34" charset="-122"/>
              <a:ea typeface="微软雅黑" panose="020B0503020204020204" pitchFamily="34" charset="-122"/>
            </a:endParaRPr>
          </a:p>
        </p:txBody>
      </p:sp>
      <p:sp>
        <p:nvSpPr>
          <p:cNvPr id="11" name="Freeform 7"/>
          <p:cNvSpPr>
            <a:spLocks noChangeAspect="1" noEditPoints="1"/>
          </p:cNvSpPr>
          <p:nvPr/>
        </p:nvSpPr>
        <p:spPr bwMode="auto">
          <a:xfrm>
            <a:off x="3587479" y="5611849"/>
            <a:ext cx="462900" cy="46624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accent1"/>
          </a:solidFill>
          <a:ln>
            <a:noFill/>
          </a:ln>
        </p:spPr>
        <p:txBody>
          <a:bodyPr vert="horz" wrap="square" lIns="91416" tIns="45708" rIns="91416" bIns="45708" numCol="1" anchor="t" anchorCtr="0" compatLnSpc="1"/>
          <a:lstStyle/>
          <a:p>
            <a:endParaRPr lang="zh-CN" altLang="en-US">
              <a:solidFill>
                <a:srgbClr val="C00000"/>
              </a:solidFill>
              <a:latin typeface="微软雅黑" panose="020B0503020204020204" pitchFamily="34" charset="-122"/>
              <a:ea typeface="微软雅黑" panose="020B0503020204020204" pitchFamily="34" charset="-122"/>
            </a:endParaRPr>
          </a:p>
        </p:txBody>
      </p:sp>
      <p:sp>
        <p:nvSpPr>
          <p:cNvPr id="12" name="Freeform 8"/>
          <p:cNvSpPr>
            <a:spLocks noChangeAspect="1" noEditPoints="1"/>
          </p:cNvSpPr>
          <p:nvPr/>
        </p:nvSpPr>
        <p:spPr bwMode="auto">
          <a:xfrm>
            <a:off x="6581670" y="5611848"/>
            <a:ext cx="464288" cy="466246"/>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accent1"/>
          </a:solidFill>
          <a:ln>
            <a:noFill/>
          </a:ln>
        </p:spPr>
        <p:txBody>
          <a:bodyPr vert="horz" wrap="square" lIns="91416" tIns="45708" rIns="91416" bIns="45708" numCol="1" anchor="t" anchorCtr="0" compatLnSpc="1"/>
          <a:lstStyle/>
          <a:p>
            <a:endParaRPr lang="zh-CN" altLang="en-US" sz="2800">
              <a:solidFill>
                <a:srgbClr val="C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716413" y="2729511"/>
            <a:ext cx="675917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TextBox 10"/>
          <p:cNvSpPr txBox="1"/>
          <p:nvPr/>
        </p:nvSpPr>
        <p:spPr>
          <a:xfrm>
            <a:off x="2565806" y="3990096"/>
            <a:ext cx="70603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rPr>
              <a:t>中山</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大学信息工程学院</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39399" y="582805"/>
            <a:ext cx="3513203" cy="1605599"/>
          </a:xfrm>
          <a:prstGeom prst="rect">
            <a:avLst/>
          </a:prstGeom>
        </p:spPr>
      </p:pic>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t="21604" b="46967"/>
          <a:stretch>
            <a:fillRect/>
          </a:stretch>
        </p:blipFill>
        <p:spPr>
          <a:xfrm>
            <a:off x="-8648" y="2196316"/>
            <a:ext cx="12209296" cy="2877923"/>
          </a:xfrm>
          <a:prstGeom prst="rect">
            <a:avLst/>
          </a:prstGeom>
        </p:spPr>
      </p:pic>
      <p:sp>
        <p:nvSpPr>
          <p:cNvPr id="21" name="矩形 20"/>
          <p:cNvSpPr/>
          <p:nvPr/>
        </p:nvSpPr>
        <p:spPr>
          <a:xfrm>
            <a:off x="8648" y="2188404"/>
            <a:ext cx="12192000" cy="2877922"/>
          </a:xfrm>
          <a:prstGeom prst="rect">
            <a:avLst/>
          </a:prstGeom>
          <a:gradFill>
            <a:gsLst>
              <a:gs pos="0">
                <a:srgbClr val="014723"/>
              </a:gs>
              <a:gs pos="59000">
                <a:srgbClr val="014723">
                  <a:alpha val="6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879478" y="2881911"/>
            <a:ext cx="843304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谢谢各位老师指正</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3" name="TextBox 10"/>
          <p:cNvSpPr txBox="1"/>
          <p:nvPr/>
        </p:nvSpPr>
        <p:spPr>
          <a:xfrm>
            <a:off x="2718206" y="4142496"/>
            <a:ext cx="7060388" cy="520700"/>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微软雅黑" panose="020B0503020204020204" pitchFamily="34" charset="-122"/>
                <a:ea typeface="微软雅黑" panose="020B0503020204020204" pitchFamily="34" charset="-122"/>
              </a:rPr>
              <a:t>中山大学数学学院（</a:t>
            </a:r>
            <a:r>
              <a:rPr lang="zh-CN" altLang="en-US" sz="2800" dirty="0">
                <a:solidFill>
                  <a:schemeClr val="bg1">
                    <a:lumMod val="95000"/>
                  </a:schemeClr>
                </a:solidFill>
                <a:latin typeface="微软雅黑" panose="020B0503020204020204" pitchFamily="34" charset="-122"/>
                <a:ea typeface="微软雅黑" panose="020B0503020204020204" pitchFamily="34" charset="-122"/>
              </a:rPr>
              <a:t>珠海）</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13" grpId="0"/>
      <p:bldP spid="14" grpId="0"/>
      <p:bldP spid="11" grpId="0" animBg="1"/>
      <p:bldP spid="12" grpId="0" animBg="1"/>
      <p:bldP spid="18" grpId="0"/>
      <p:bldP spid="20" grpId="0"/>
      <p:bldP spid="21" grpId="0" animBg="1"/>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3" name="矩形 2"/>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Part.01</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绪论背景</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p:timing>
    <p:tnLst>
      <p:par>
        <p:cTn id="1" dur="indefinite" restart="never" nodeType="tmRoot"/>
      </p:par>
    </p:tnLst>
    <p:bldLst>
      <p:bldP spid="3"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研究背景</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学论网-矩形 1"/>
          <p:cNvSpPr/>
          <p:nvPr/>
        </p:nvSpPr>
        <p:spPr>
          <a:xfrm>
            <a:off x="966242" y="1965597"/>
            <a:ext cx="10222390" cy="790303"/>
          </a:xfrm>
          <a:prstGeom prst="rect">
            <a:avLst/>
          </a:prstGeom>
          <a:solidFill>
            <a:schemeClr val="accent1"/>
          </a:solidFill>
          <a:ln w="12700" cap="flat" cmpd="sng" algn="ctr">
            <a:solidFill>
              <a:schemeClr val="accent1"/>
            </a:solid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光声</a:t>
            </a:r>
            <a:r>
              <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rPr>
              <a:t>成像概述</a:t>
            </a: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2" name="学论网-矩形 1"/>
          <p:cNvSpPr/>
          <p:nvPr/>
        </p:nvSpPr>
        <p:spPr>
          <a:xfrm>
            <a:off x="96624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3" name="学论网-矩形 1"/>
          <p:cNvSpPr/>
          <p:nvPr/>
        </p:nvSpPr>
        <p:spPr>
          <a:xfrm>
            <a:off x="4421437"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4" name="学论网-矩形 1"/>
          <p:cNvSpPr/>
          <p:nvPr/>
        </p:nvSpPr>
        <p:spPr>
          <a:xfrm>
            <a:off x="7876632" y="2879997"/>
            <a:ext cx="3312000" cy="3457303"/>
          </a:xfrm>
          <a:prstGeom prst="rect">
            <a:avLst/>
          </a:prstGeom>
          <a:noFill/>
          <a:ln w="12700" cap="flat" cmpd="sng" algn="ctr">
            <a:solidFill>
              <a:schemeClr val="accent1"/>
            </a:solidFill>
            <a:prstDash val="sysDot"/>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55" name="学论网-www.xuelun.me"/>
          <p:cNvSpPr txBox="1"/>
          <p:nvPr/>
        </p:nvSpPr>
        <p:spPr>
          <a:xfrm>
            <a:off x="1257299" y="3192656"/>
            <a:ext cx="2781302" cy="2769870"/>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r>
              <a:rPr lang="zh-CN" sz="1600" dirty="0" err="1">
                <a:solidFill>
                  <a:schemeClr val="tx1">
                    <a:lumMod val="65000"/>
                    <a:lumOff val="35000"/>
                  </a:schemeClr>
                </a:solidFill>
                <a:latin typeface="微软雅黑" panose="020B0503020204020204" pitchFamily="34" charset="-122"/>
                <a:ea typeface="微软雅黑" panose="020B0503020204020204" pitchFamily="34" charset="-122"/>
              </a:rPr>
              <a:t>光声成像是一种利用光声效应进行成像的新兴成像</a:t>
            </a:r>
            <a:r>
              <a:rPr lang="zh-CN" sz="1600" dirty="0" err="1">
                <a:solidFill>
                  <a:schemeClr val="tx1">
                    <a:lumMod val="65000"/>
                    <a:lumOff val="35000"/>
                  </a:schemeClr>
                </a:solidFill>
                <a:latin typeface="微软雅黑" panose="020B0503020204020204" pitchFamily="34" charset="-122"/>
                <a:ea typeface="微软雅黑" panose="020B0503020204020204" pitchFamily="34" charset="-122"/>
              </a:rPr>
              <a:t>技术。</a:t>
            </a:r>
            <a:endParaRPr lang="zh-CN" sz="1600" dirty="0" err="1">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r>
              <a:rPr lang="zh-CN" sz="1600" dirty="0" err="1">
                <a:solidFill>
                  <a:schemeClr val="tx1">
                    <a:lumMod val="65000"/>
                    <a:lumOff val="35000"/>
                  </a:schemeClr>
                </a:solidFill>
                <a:latin typeface="微软雅黑" panose="020B0503020204020204" pitchFamily="34" charset="-122"/>
                <a:ea typeface="微软雅黑" panose="020B0503020204020204" pitchFamily="34" charset="-122"/>
              </a:rPr>
              <a:t>光声效应即当物体接受激光脉冲等光源照射后，因吸收光源的能量发生热弹性膨胀，产生压力波并通过物体传播的现象。</a:t>
            </a:r>
            <a:endParaRPr lang="zh-CN" sz="1600" dirty="0" err="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6" name="学论网-www.xuelun.me"/>
          <p:cNvSpPr txBox="1"/>
          <p:nvPr/>
        </p:nvSpPr>
        <p:spPr>
          <a:xfrm>
            <a:off x="4686786" y="3192656"/>
            <a:ext cx="2781302" cy="1661795"/>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光声层析成像作为一种“混合”成像方法，能有效避免单一成像方法的弊端</a:t>
            </a:r>
            <a:r>
              <a:rPr lang="zh-CN"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7" name="学论网-www.xuelun.me"/>
          <p:cNvSpPr txBox="1"/>
          <p:nvPr/>
        </p:nvSpPr>
        <p:spPr>
          <a:xfrm>
            <a:off x="8141981" y="3192656"/>
            <a:ext cx="2781302" cy="2400300"/>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03</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rPr>
              <a:t>由于光声成像产生的激光功率密度与超声场强度都远低于生物组织损伤阈值，所以光声成像是一种较安全、对人体无损的成像技术</a:t>
            </a:r>
            <a:endParaRPr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Tree>
  </p:cSld>
  <p:clrMapOvr>
    <a:masterClrMapping/>
  </p:clrMapOvr>
  <p:timing>
    <p:tnLst>
      <p:par>
        <p:cTn id="1" dur="indefinite" restart="never" nodeType="tmRoot"/>
      </p:par>
    </p:tnLst>
    <p:bldLst>
      <p:bldP spid="26" grpId="0"/>
      <p:bldP spid="35" grpId="0"/>
      <p:bldP spid="51" grpId="0" bldLvl="0" animBg="1"/>
      <p:bldP spid="52" grpId="0" bldLvl="0" animBg="1"/>
      <p:bldP spid="53" grpId="0" bldLvl="0" animBg="1"/>
      <p:bldP spid="54" grpId="0" bldLvl="0" animBg="1"/>
      <p:bldP spid="55" grpId="0" animBg="1"/>
      <p:bldP spid="56" grpId="0" animBg="1"/>
      <p:bldP spid="5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57860" y="1108710"/>
            <a:ext cx="2644775" cy="38227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研究问题的</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发现</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3" name="图片 2" descr="img_1_02"/>
          <p:cNvPicPr>
            <a:picLocks noChangeAspect="1"/>
          </p:cNvPicPr>
          <p:nvPr/>
        </p:nvPicPr>
        <p:blipFill>
          <a:blip r:embed="rId2"/>
          <a:stretch>
            <a:fillRect/>
          </a:stretch>
        </p:blipFill>
        <p:spPr>
          <a:xfrm>
            <a:off x="5458460" y="871855"/>
            <a:ext cx="6329680" cy="4220845"/>
          </a:xfrm>
          <a:prstGeom prst="rect">
            <a:avLst/>
          </a:prstGeom>
        </p:spPr>
      </p:pic>
      <p:pic>
        <p:nvPicPr>
          <p:cNvPr id="4" name="图片 3" descr="img_1_03"/>
          <p:cNvPicPr>
            <a:picLocks noChangeAspect="1"/>
          </p:cNvPicPr>
          <p:nvPr/>
        </p:nvPicPr>
        <p:blipFill>
          <a:blip r:embed="rId3"/>
          <a:stretch>
            <a:fillRect/>
          </a:stretch>
        </p:blipFill>
        <p:spPr>
          <a:xfrm>
            <a:off x="5458460" y="5046980"/>
            <a:ext cx="6307455" cy="1719580"/>
          </a:xfrm>
          <a:prstGeom prst="rect">
            <a:avLst/>
          </a:prstGeom>
        </p:spPr>
      </p:pic>
      <p:sp>
        <p:nvSpPr>
          <p:cNvPr id="7" name="学论网-矩形 1"/>
          <p:cNvSpPr/>
          <p:nvPr>
            <p:custDataLst>
              <p:tags r:id="rId4"/>
            </p:custDataLst>
          </p:nvPr>
        </p:nvSpPr>
        <p:spPr>
          <a:xfrm>
            <a:off x="425450" y="1770380"/>
            <a:ext cx="4293870" cy="2258695"/>
          </a:xfrm>
          <a:prstGeom prst="rect">
            <a:avLst/>
          </a:prstGeom>
          <a:noFill/>
          <a:ln w="12700" cap="flat" cmpd="sng" algn="ctr">
            <a:solidFill>
              <a:schemeClr val="accent1"/>
            </a:solidFill>
            <a:prstDash val="sysDot"/>
          </a:ln>
          <a:effectLst/>
        </p:spPr>
        <p:txBody>
          <a:bodyPr rtlCol="0" anchor="ctr"/>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8" name="学论网-www.xuelun.me"/>
          <p:cNvSpPr txBox="1"/>
          <p:nvPr>
            <p:custDataLst>
              <p:tags r:id="rId5"/>
            </p:custDataLst>
          </p:nvPr>
        </p:nvSpPr>
        <p:spPr>
          <a:xfrm>
            <a:off x="716280" y="1867535"/>
            <a:ext cx="3700780" cy="2031365"/>
          </a:xfrm>
          <a:prstGeom prst="rect">
            <a:avLst/>
          </a:prstGeom>
          <a:noFill/>
          <a:ln>
            <a:noFill/>
          </a:ln>
        </p:spPr>
        <p:txBody>
          <a:bodyPr wrap="square" lIns="0" tIns="0" rIns="0" bIns="0" rtlCol="0">
            <a:spAutoFit/>
          </a:bodyPr>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01</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r>
              <a:rPr sz="1600">
                <a:solidFill>
                  <a:schemeClr val="tx1">
                    <a:lumMod val="65000"/>
                    <a:lumOff val="35000"/>
                  </a:schemeClr>
                </a:solidFill>
                <a:latin typeface="微软雅黑" panose="020B0503020204020204" pitchFamily="34" charset="-122"/>
                <a:ea typeface="微软雅黑" panose="020B0503020204020204" pitchFamily="34" charset="-122"/>
              </a:rPr>
              <a:t>在</a:t>
            </a:r>
            <a:r>
              <a:rPr lang="zh-CN" sz="1600">
                <a:solidFill>
                  <a:schemeClr val="tx1">
                    <a:lumMod val="65000"/>
                    <a:lumOff val="35000"/>
                  </a:schemeClr>
                </a:solidFill>
                <a:latin typeface="微软雅黑" panose="020B0503020204020204" pitchFamily="34" charset="-122"/>
                <a:ea typeface="微软雅黑" panose="020B0503020204020204" pitchFamily="34" charset="-122"/>
              </a:rPr>
              <a:t>传统</a:t>
            </a:r>
            <a:r>
              <a:rPr sz="1600">
                <a:solidFill>
                  <a:schemeClr val="tx1">
                    <a:lumMod val="65000"/>
                    <a:lumOff val="35000"/>
                  </a:schemeClr>
                </a:solidFill>
                <a:latin typeface="微软雅黑" panose="020B0503020204020204" pitchFamily="34" charset="-122"/>
                <a:ea typeface="微软雅黑" panose="020B0503020204020204" pitchFamily="34" charset="-122"/>
              </a:rPr>
              <a:t>光声成像重建算法下，重建图像质量与采集数据的传感器数量成正比。而较多的传感器数量往往带来高昂的仪器成本，从而阻碍光声成像技术的普及。</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学论网-矩形 1"/>
          <p:cNvSpPr/>
          <p:nvPr>
            <p:custDataLst>
              <p:tags r:id="rId6"/>
            </p:custDataLst>
          </p:nvPr>
        </p:nvSpPr>
        <p:spPr>
          <a:xfrm>
            <a:off x="424815" y="4275455"/>
            <a:ext cx="4293870" cy="2258695"/>
          </a:xfrm>
          <a:prstGeom prst="rect">
            <a:avLst/>
          </a:prstGeom>
          <a:noFill/>
          <a:ln w="12700" cap="flat" cmpd="sng" algn="ctr">
            <a:solidFill>
              <a:schemeClr val="accent1"/>
            </a:solidFill>
            <a:prstDash val="sysDot"/>
          </a:ln>
          <a:effectLst/>
        </p:spPr>
        <p:txBody>
          <a:bodyPr rtlCol="0" anchor="ctr"/>
          <a:p>
            <a:pPr lvl="0" algn="ctr"/>
            <a:endParaRPr lang="zh-CN" altLang="en-US" sz="2800" b="1" kern="0" dirty="0">
              <a:gradFill>
                <a:gsLst>
                  <a:gs pos="100000">
                    <a:schemeClr val="bg1"/>
                  </a:gs>
                  <a:gs pos="0">
                    <a:schemeClr val="bg1">
                      <a:lumMod val="95000"/>
                    </a:schemeClr>
                  </a:gs>
                </a:gsLst>
                <a:path path="circle">
                  <a:fillToRect l="100000" b="100000"/>
                </a:path>
              </a:gradFill>
              <a:ea typeface="微软雅黑" panose="020B0503020204020204" pitchFamily="34" charset="-122"/>
            </a:endParaRPr>
          </a:p>
        </p:txBody>
      </p:sp>
      <p:sp>
        <p:nvSpPr>
          <p:cNvPr id="9" name="学论网-www.xuelun.me"/>
          <p:cNvSpPr txBox="1"/>
          <p:nvPr>
            <p:custDataLst>
              <p:tags r:id="rId7"/>
            </p:custDataLst>
          </p:nvPr>
        </p:nvSpPr>
        <p:spPr>
          <a:xfrm>
            <a:off x="715645" y="4372610"/>
            <a:ext cx="3700780" cy="2031365"/>
          </a:xfrm>
          <a:prstGeom prst="rect">
            <a:avLst/>
          </a:prstGeom>
          <a:noFill/>
          <a:ln>
            <a:noFill/>
          </a:ln>
        </p:spPr>
        <p:txBody>
          <a:bodyPr wrap="square" lIns="0" tIns="0" rIns="0" bIns="0" rtlCol="0">
            <a:spAutoFit/>
          </a:bodyPr>
          <a:p>
            <a:pPr algn="ctr">
              <a:lnSpc>
                <a:spcPct val="150000"/>
              </a:lnSpc>
            </a:pP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02</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l">
              <a:lnSpc>
                <a:spcPct val="150000"/>
              </a:lnSpc>
            </a:pPr>
            <a:r>
              <a:rPr sz="1600">
                <a:solidFill>
                  <a:schemeClr val="tx1">
                    <a:lumMod val="65000"/>
                    <a:lumOff val="35000"/>
                  </a:schemeClr>
                </a:solidFill>
                <a:latin typeface="微软雅黑" panose="020B0503020204020204" pitchFamily="34" charset="-122"/>
                <a:ea typeface="微软雅黑" panose="020B0503020204020204" pitchFamily="34" charset="-122"/>
              </a:rPr>
              <a:t>神经网络是一种成本较低的图像优化方案（主要成本在于数据集的搭建及训练）</a:t>
            </a:r>
            <a:r>
              <a:rPr lang="zh-CN" sz="1600">
                <a:solidFill>
                  <a:schemeClr val="tx1">
                    <a:lumMod val="65000"/>
                    <a:lumOff val="35000"/>
                  </a:schemeClr>
                </a:solidFill>
                <a:latin typeface="微软雅黑" panose="020B0503020204020204" pitchFamily="34" charset="-122"/>
                <a:ea typeface="微软雅黑" panose="020B0503020204020204" pitchFamily="34" charset="-122"/>
              </a:rPr>
              <a:t>，</a:t>
            </a:r>
            <a:r>
              <a:rPr sz="1600">
                <a:solidFill>
                  <a:schemeClr val="tx1">
                    <a:lumMod val="65000"/>
                    <a:lumOff val="35000"/>
                  </a:schemeClr>
                </a:solidFill>
                <a:latin typeface="微软雅黑" panose="020B0503020204020204" pitchFamily="34" charset="-122"/>
                <a:ea typeface="微软雅黑" panose="020B0503020204020204" pitchFamily="34" charset="-122"/>
              </a:rPr>
              <a:t>且</a:t>
            </a:r>
            <a:r>
              <a:rPr lang="zh-CN" sz="1600">
                <a:solidFill>
                  <a:schemeClr val="tx1">
                    <a:lumMod val="65000"/>
                    <a:lumOff val="35000"/>
                  </a:schemeClr>
                </a:solidFill>
                <a:latin typeface="微软雅黑" panose="020B0503020204020204" pitchFamily="34" charset="-122"/>
                <a:ea typeface="微软雅黑" panose="020B0503020204020204" pitchFamily="34" charset="-122"/>
              </a:rPr>
              <a:t>具有</a:t>
            </a:r>
            <a:r>
              <a:rPr sz="1600">
                <a:solidFill>
                  <a:schemeClr val="tx1">
                    <a:lumMod val="65000"/>
                    <a:lumOff val="35000"/>
                  </a:schemeClr>
                </a:solidFill>
                <a:latin typeface="微软雅黑" panose="020B0503020204020204" pitchFamily="34" charset="-122"/>
                <a:ea typeface="微软雅黑" panose="020B0503020204020204" pitchFamily="34" charset="-122"/>
              </a:rPr>
              <a:t>高延展性</a:t>
            </a:r>
            <a:r>
              <a:rPr lang="zh-CN" sz="1600">
                <a:solidFill>
                  <a:schemeClr val="tx1">
                    <a:lumMod val="65000"/>
                    <a:lumOff val="35000"/>
                  </a:schemeClr>
                </a:solidFill>
                <a:latin typeface="微软雅黑" panose="020B0503020204020204" pitchFamily="34" charset="-122"/>
                <a:ea typeface="微软雅黑" panose="020B0503020204020204" pitchFamily="34" charset="-122"/>
              </a:rPr>
              <a:t>的特点。因此能</a:t>
            </a:r>
            <a:r>
              <a:rPr sz="1600">
                <a:solidFill>
                  <a:schemeClr val="tx1">
                    <a:lumMod val="65000"/>
                    <a:lumOff val="35000"/>
                  </a:schemeClr>
                </a:solidFill>
                <a:latin typeface="微软雅黑" panose="020B0503020204020204" pitchFamily="34" charset="-122"/>
                <a:ea typeface="微软雅黑" panose="020B0503020204020204" pitchFamily="34" charset="-122"/>
              </a:rPr>
              <a:t>有效控制光声成像的应用成本。</a:t>
            </a:r>
            <a:endParaRPr sz="160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26" grpId="0"/>
      <p:bldP spid="35" grpId="0"/>
      <p:bldP spid="7" grpId="0" bldLvl="0" animBg="1"/>
      <p:bldP spid="8" grpId="0" animBg="1"/>
      <p:bldP spid="6" grpId="0" bldLvl="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1625296" cy="384260"/>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1.3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研究现状</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1287126" y="2689751"/>
            <a:ext cx="824856" cy="285205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400" spc="300" dirty="0">
                <a:solidFill>
                  <a:schemeClr val="bg1"/>
                </a:solidFill>
                <a:latin typeface="微软雅黑" panose="020B0503020204020204" pitchFamily="34" charset="-122"/>
                <a:ea typeface="微软雅黑" panose="020B0503020204020204" pitchFamily="34" charset="-122"/>
              </a:rPr>
              <a:t>国内外现状分析</a:t>
            </a:r>
            <a:endParaRPr lang="zh-CN" altLang="en-US" sz="2400" spc="300" dirty="0">
              <a:solidFill>
                <a:schemeClr val="bg1"/>
              </a:solidFill>
              <a:latin typeface="微软雅黑" panose="020B0503020204020204" pitchFamily="34" charset="-122"/>
              <a:ea typeface="微软雅黑" panose="020B0503020204020204" pitchFamily="34" charset="-122"/>
            </a:endParaRPr>
          </a:p>
        </p:txBody>
      </p:sp>
      <p:sp>
        <p:nvSpPr>
          <p:cNvPr id="40" name="左大括号 39"/>
          <p:cNvSpPr/>
          <p:nvPr/>
        </p:nvSpPr>
        <p:spPr>
          <a:xfrm>
            <a:off x="2393518" y="2154532"/>
            <a:ext cx="180000" cy="3922496"/>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p:cNvSpPr/>
          <p:nvPr/>
        </p:nvSpPr>
        <p:spPr>
          <a:xfrm>
            <a:off x="5146040" y="1849120"/>
            <a:ext cx="3155315" cy="1177925"/>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增强</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测量信号</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学习</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逆过程</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增强重建</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图像</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2" name="矩形 1"/>
          <p:cNvSpPr/>
          <p:nvPr>
            <p:custDataLst>
              <p:tags r:id="rId2"/>
            </p:custDataLst>
          </p:nvPr>
        </p:nvSpPr>
        <p:spPr>
          <a:xfrm>
            <a:off x="2674620" y="2186305"/>
            <a:ext cx="2135505" cy="50419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r>
              <a:rPr lang="zh-CN" altLang="en-US" sz="1400" spc="300" dirty="0">
                <a:solidFill>
                  <a:schemeClr val="bg1"/>
                </a:solidFill>
                <a:latin typeface="微软雅黑" panose="020B0503020204020204" pitchFamily="34" charset="-122"/>
                <a:ea typeface="微软雅黑" panose="020B0503020204020204" pitchFamily="34" charset="-122"/>
              </a:rPr>
              <a:t>可学习的</a:t>
            </a:r>
            <a:r>
              <a:rPr lang="zh-CN" altLang="en-US" sz="1400" spc="300" dirty="0">
                <a:solidFill>
                  <a:schemeClr val="bg1"/>
                </a:solidFill>
                <a:latin typeface="微软雅黑" panose="020B0503020204020204" pitchFamily="34" charset="-122"/>
                <a:ea typeface="微软雅黑" panose="020B0503020204020204" pitchFamily="34" charset="-122"/>
              </a:rPr>
              <a:t>非迭代重建</a:t>
            </a:r>
            <a:endParaRPr lang="zh-CN" altLang="en-US" sz="1400" spc="3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custDataLst>
              <p:tags r:id="rId3"/>
            </p:custDataLst>
          </p:nvPr>
        </p:nvSpPr>
        <p:spPr>
          <a:xfrm>
            <a:off x="2675255" y="5541645"/>
            <a:ext cx="2134870" cy="50419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p>
            <a:pPr algn="ctr"/>
            <a:r>
              <a:rPr lang="zh-CN" altLang="en-US" sz="1400" spc="300" dirty="0">
                <a:solidFill>
                  <a:schemeClr val="bg1"/>
                </a:solidFill>
                <a:latin typeface="微软雅黑" panose="020B0503020204020204" pitchFamily="34" charset="-122"/>
                <a:ea typeface="微软雅黑" panose="020B0503020204020204" pitchFamily="34" charset="-122"/>
              </a:rPr>
              <a:t>可学习的</a:t>
            </a:r>
            <a:r>
              <a:rPr lang="zh-CN" altLang="en-US" sz="1400" spc="300" dirty="0">
                <a:solidFill>
                  <a:schemeClr val="bg1"/>
                </a:solidFill>
                <a:latin typeface="微软雅黑" panose="020B0503020204020204" pitchFamily="34" charset="-122"/>
                <a:ea typeface="微软雅黑" panose="020B0503020204020204" pitchFamily="34" charset="-122"/>
              </a:rPr>
              <a:t>迭代重建</a:t>
            </a:r>
            <a:endParaRPr lang="zh-CN" altLang="en-US" sz="1400" spc="300" dirty="0">
              <a:solidFill>
                <a:schemeClr val="bg1"/>
              </a:solidFill>
              <a:latin typeface="微软雅黑" panose="020B0503020204020204" pitchFamily="34" charset="-122"/>
              <a:ea typeface="微软雅黑" panose="020B0503020204020204" pitchFamily="34" charset="-122"/>
            </a:endParaRPr>
          </a:p>
        </p:txBody>
      </p:sp>
      <p:sp>
        <p:nvSpPr>
          <p:cNvPr id="4" name="左大括号 3"/>
          <p:cNvSpPr/>
          <p:nvPr>
            <p:custDataLst>
              <p:tags r:id="rId4"/>
            </p:custDataLst>
          </p:nvPr>
        </p:nvSpPr>
        <p:spPr>
          <a:xfrm>
            <a:off x="4862195" y="1952625"/>
            <a:ext cx="179705" cy="937895"/>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左大括号 4"/>
          <p:cNvSpPr/>
          <p:nvPr>
            <p:custDataLst>
              <p:tags r:id="rId5"/>
            </p:custDataLst>
          </p:nvPr>
        </p:nvSpPr>
        <p:spPr>
          <a:xfrm>
            <a:off x="4862195" y="5320030"/>
            <a:ext cx="179705" cy="937895"/>
          </a:xfrm>
          <a:prstGeom prst="leftBrace">
            <a:avLst>
              <a:gd name="adj1" fmla="val 17131"/>
              <a:gd name="adj2" fmla="val 5000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矩形 5"/>
          <p:cNvSpPr/>
          <p:nvPr>
            <p:custDataLst>
              <p:tags r:id="rId6"/>
            </p:custDataLst>
          </p:nvPr>
        </p:nvSpPr>
        <p:spPr>
          <a:xfrm>
            <a:off x="5146040" y="5364480"/>
            <a:ext cx="3571875" cy="764540"/>
          </a:xfrm>
          <a:prstGeom prst="rect">
            <a:avLst/>
          </a:prstGeom>
        </p:spPr>
        <p:txBody>
          <a:bodyPr wrap="square">
            <a:spAutoFit/>
          </a:bodyPr>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利用深度学习学习重建过程中的优化方法</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spcAft>
                <a:spcPts val="600"/>
              </a:spcAft>
              <a:buFont typeface="+mj-lt"/>
              <a:buAutoNum type="arabicPeriod"/>
            </a:pP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利用深度学习学习重建过程中的正则项</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descr="111"/>
          <p:cNvPicPr>
            <a:picLocks noChangeAspect="1"/>
          </p:cNvPicPr>
          <p:nvPr>
            <p:custDataLst>
              <p:tags r:id="rId7"/>
            </p:custDataLst>
          </p:nvPr>
        </p:nvPicPr>
        <p:blipFill>
          <a:blip r:embed="rId8"/>
          <a:stretch>
            <a:fillRect/>
          </a:stretch>
        </p:blipFill>
        <p:spPr>
          <a:xfrm>
            <a:off x="6823075" y="3171825"/>
            <a:ext cx="5152390" cy="1911985"/>
          </a:xfrm>
          <a:prstGeom prst="rect">
            <a:avLst/>
          </a:prstGeom>
        </p:spPr>
      </p:pic>
    </p:spTree>
  </p:cSld>
  <p:clrMapOvr>
    <a:masterClrMapping/>
  </p:clrMapOvr>
  <p:timing>
    <p:tnLst>
      <p:par>
        <p:cTn id="1" dur="indefinite" restart="never" nodeType="tmRoot"/>
      </p:par>
    </p:tnLst>
    <p:bldLst>
      <p:bldP spid="26" grpId="0"/>
      <p:bldP spid="35" grpId="0"/>
      <p:bldP spid="39" grpId="0" bldLvl="0" animBg="1"/>
      <p:bldP spid="40" grpId="0" bldLvl="0" animBg="1"/>
      <p:bldP spid="47" grpId="0"/>
      <p:bldP spid="2" grpId="0" bldLvl="0" animBg="1"/>
      <p:bldP spid="3" grpId="0" bldLvl="0" animBg="1"/>
      <p:bldP spid="4" grpId="0" bldLvl="0" animBg="1"/>
      <p:bldP spid="5" grpId="0" bldLvl="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绪论背景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数据集</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rot="5400000">
            <a:off x="1169962" y="1592693"/>
            <a:ext cx="2430942" cy="4770866"/>
            <a:chOff x="5287963" y="2346952"/>
            <a:chExt cx="1611313" cy="3162300"/>
          </a:xfrm>
        </p:grpSpPr>
        <p:grpSp>
          <p:nvGrpSpPr>
            <p:cNvPr id="16" name="组合 15"/>
            <p:cNvGrpSpPr/>
            <p:nvPr/>
          </p:nvGrpSpPr>
          <p:grpSpPr>
            <a:xfrm>
              <a:off x="5287963" y="2346952"/>
              <a:ext cx="1611313" cy="1192212"/>
              <a:chOff x="5287963" y="1844676"/>
              <a:chExt cx="1611313" cy="1192212"/>
            </a:xfrm>
          </p:grpSpPr>
          <p:sp>
            <p:nvSpPr>
              <p:cNvPr id="44" name="Line 9"/>
              <p:cNvSpPr>
                <a:spLocks noChangeShapeType="1"/>
              </p:cNvSpPr>
              <p:nvPr/>
            </p:nvSpPr>
            <p:spPr bwMode="auto">
              <a:xfrm flipV="1">
                <a:off x="6091238" y="1844676"/>
                <a:ext cx="0" cy="239713"/>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5" name="Line 10"/>
              <p:cNvSpPr>
                <a:spLocks noChangeShapeType="1"/>
              </p:cNvSpPr>
              <p:nvPr/>
            </p:nvSpPr>
            <p:spPr bwMode="auto">
              <a:xfrm flipV="1">
                <a:off x="6370638"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6" name="Line 11"/>
              <p:cNvSpPr>
                <a:spLocks noChangeShapeType="1"/>
              </p:cNvSpPr>
              <p:nvPr/>
            </p:nvSpPr>
            <p:spPr bwMode="auto">
              <a:xfrm flipV="1">
                <a:off x="6573838"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7" name="Line 12"/>
              <p:cNvSpPr>
                <a:spLocks noChangeShapeType="1"/>
              </p:cNvSpPr>
              <p:nvPr/>
            </p:nvSpPr>
            <p:spPr bwMode="auto">
              <a:xfrm>
                <a:off x="6646863" y="2638426"/>
                <a:ext cx="252413"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8" name="Line 13"/>
              <p:cNvSpPr>
                <a:spLocks noChangeShapeType="1"/>
              </p:cNvSpPr>
              <p:nvPr/>
            </p:nvSpPr>
            <p:spPr bwMode="auto">
              <a:xfrm>
                <a:off x="6573838"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9" name="Line 14"/>
              <p:cNvSpPr>
                <a:spLocks noChangeShapeType="1"/>
              </p:cNvSpPr>
              <p:nvPr/>
            </p:nvSpPr>
            <p:spPr bwMode="auto">
              <a:xfrm flipH="1" flipV="1">
                <a:off x="5689600" y="1949451"/>
                <a:ext cx="122238" cy="2095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0" name="Line 15"/>
              <p:cNvSpPr>
                <a:spLocks noChangeShapeType="1"/>
              </p:cNvSpPr>
              <p:nvPr/>
            </p:nvSpPr>
            <p:spPr bwMode="auto">
              <a:xfrm flipH="1" flipV="1">
                <a:off x="5397500" y="2239963"/>
                <a:ext cx="211138" cy="122238"/>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1" name="Line 16"/>
              <p:cNvSpPr>
                <a:spLocks noChangeShapeType="1"/>
              </p:cNvSpPr>
              <p:nvPr/>
            </p:nvSpPr>
            <p:spPr bwMode="auto">
              <a:xfrm flipH="1">
                <a:off x="5287963" y="2638426"/>
                <a:ext cx="244475" cy="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 name="Line 17"/>
              <p:cNvSpPr>
                <a:spLocks noChangeShapeType="1"/>
              </p:cNvSpPr>
              <p:nvPr/>
            </p:nvSpPr>
            <p:spPr bwMode="auto">
              <a:xfrm flipH="1">
                <a:off x="5397500" y="2916238"/>
                <a:ext cx="211138" cy="120650"/>
              </a:xfrm>
              <a:prstGeom prst="line">
                <a:avLst/>
              </a:prstGeom>
              <a:noFill/>
              <a:ln w="4603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5686425" y="2720014"/>
              <a:ext cx="809625" cy="1139825"/>
              <a:chOff x="5686425" y="2217738"/>
              <a:chExt cx="809625" cy="1139825"/>
            </a:xfrm>
          </p:grpSpPr>
          <p:sp>
            <p:nvSpPr>
              <p:cNvPr id="37" name="Freeform 5"/>
              <p:cNvSpPr/>
              <p:nvPr/>
            </p:nvSpPr>
            <p:spPr bwMode="auto">
              <a:xfrm>
                <a:off x="6091238" y="2336801"/>
                <a:ext cx="282575" cy="282575"/>
              </a:xfrm>
              <a:custGeom>
                <a:avLst/>
                <a:gdLst>
                  <a:gd name="T0" fmla="*/ 146 w 146"/>
                  <a:gd name="T1" fmla="*/ 147 h 147"/>
                  <a:gd name="T2" fmla="*/ 0 w 146"/>
                  <a:gd name="T3" fmla="*/ 0 h 147"/>
                </a:gdLst>
                <a:ahLst/>
                <a:cxnLst>
                  <a:cxn ang="0">
                    <a:pos x="T0" y="T1"/>
                  </a:cxn>
                  <a:cxn ang="0">
                    <a:pos x="T2" y="T3"/>
                  </a:cxn>
                </a:cxnLst>
                <a:rect l="0" t="0" r="r" b="b"/>
                <a:pathLst>
                  <a:path w="146" h="147">
                    <a:moveTo>
                      <a:pt x="146" y="147"/>
                    </a:moveTo>
                    <a:cubicBezTo>
                      <a:pt x="146" y="66"/>
                      <a:pt x="81" y="0"/>
                      <a:pt x="0" y="0"/>
                    </a:cubicBezTo>
                  </a:path>
                </a:pathLst>
              </a:custGeom>
              <a:noFill/>
              <a:ln w="4603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6"/>
              <p:cNvSpPr/>
              <p:nvPr/>
            </p:nvSpPr>
            <p:spPr bwMode="auto">
              <a:xfrm>
                <a:off x="6143625" y="2800351"/>
                <a:ext cx="104775" cy="422275"/>
              </a:xfrm>
              <a:custGeom>
                <a:avLst/>
                <a:gdLst>
                  <a:gd name="T0" fmla="*/ 23 w 66"/>
                  <a:gd name="T1" fmla="*/ 266 h 266"/>
                  <a:gd name="T2" fmla="*/ 0 w 66"/>
                  <a:gd name="T3" fmla="*/ 262 h 266"/>
                  <a:gd name="T4" fmla="*/ 44 w 66"/>
                  <a:gd name="T5" fmla="*/ 0 h 266"/>
                  <a:gd name="T6" fmla="*/ 66 w 66"/>
                  <a:gd name="T7" fmla="*/ 4 h 266"/>
                  <a:gd name="T8" fmla="*/ 23 w 66"/>
                  <a:gd name="T9" fmla="*/ 266 h 266"/>
                  <a:gd name="T10" fmla="*/ 23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23" y="266"/>
                    </a:moveTo>
                    <a:lnTo>
                      <a:pt x="0" y="262"/>
                    </a:lnTo>
                    <a:lnTo>
                      <a:pt x="44" y="0"/>
                    </a:lnTo>
                    <a:lnTo>
                      <a:pt x="66" y="4"/>
                    </a:lnTo>
                    <a:lnTo>
                      <a:pt x="23" y="266"/>
                    </a:lnTo>
                    <a:lnTo>
                      <a:pt x="23"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39" name="Freeform 7"/>
              <p:cNvSpPr/>
              <p:nvPr/>
            </p:nvSpPr>
            <p:spPr bwMode="auto">
              <a:xfrm>
                <a:off x="5932488" y="2800351"/>
                <a:ext cx="104775" cy="422275"/>
              </a:xfrm>
              <a:custGeom>
                <a:avLst/>
                <a:gdLst>
                  <a:gd name="T0" fmla="*/ 44 w 66"/>
                  <a:gd name="T1" fmla="*/ 266 h 266"/>
                  <a:gd name="T2" fmla="*/ 0 w 66"/>
                  <a:gd name="T3" fmla="*/ 4 h 266"/>
                  <a:gd name="T4" fmla="*/ 23 w 66"/>
                  <a:gd name="T5" fmla="*/ 0 h 266"/>
                  <a:gd name="T6" fmla="*/ 66 w 66"/>
                  <a:gd name="T7" fmla="*/ 262 h 266"/>
                  <a:gd name="T8" fmla="*/ 44 w 66"/>
                  <a:gd name="T9" fmla="*/ 266 h 266"/>
                  <a:gd name="T10" fmla="*/ 44 w 66"/>
                  <a:gd name="T11" fmla="*/ 266 h 266"/>
                </a:gdLst>
                <a:ahLst/>
                <a:cxnLst>
                  <a:cxn ang="0">
                    <a:pos x="T0" y="T1"/>
                  </a:cxn>
                  <a:cxn ang="0">
                    <a:pos x="T2" y="T3"/>
                  </a:cxn>
                  <a:cxn ang="0">
                    <a:pos x="T4" y="T5"/>
                  </a:cxn>
                  <a:cxn ang="0">
                    <a:pos x="T6" y="T7"/>
                  </a:cxn>
                  <a:cxn ang="0">
                    <a:pos x="T8" y="T9"/>
                  </a:cxn>
                  <a:cxn ang="0">
                    <a:pos x="T10" y="T11"/>
                  </a:cxn>
                </a:cxnLst>
                <a:rect l="0" t="0" r="r" b="b"/>
                <a:pathLst>
                  <a:path w="66" h="266">
                    <a:moveTo>
                      <a:pt x="44" y="266"/>
                    </a:moveTo>
                    <a:lnTo>
                      <a:pt x="0" y="4"/>
                    </a:lnTo>
                    <a:lnTo>
                      <a:pt x="23" y="0"/>
                    </a:lnTo>
                    <a:lnTo>
                      <a:pt x="66" y="262"/>
                    </a:lnTo>
                    <a:lnTo>
                      <a:pt x="44" y="266"/>
                    </a:lnTo>
                    <a:lnTo>
                      <a:pt x="44" y="26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40" name="Freeform 8"/>
              <p:cNvSpPr/>
              <p:nvPr/>
            </p:nvSpPr>
            <p:spPr bwMode="auto">
              <a:xfrm>
                <a:off x="5959475" y="2801938"/>
                <a:ext cx="269875" cy="58738"/>
              </a:xfrm>
              <a:custGeom>
                <a:avLst/>
                <a:gdLst>
                  <a:gd name="T0" fmla="*/ 139 w 139"/>
                  <a:gd name="T1" fmla="*/ 30 h 30"/>
                  <a:gd name="T2" fmla="*/ 126 w 139"/>
                  <a:gd name="T3" fmla="*/ 17 h 30"/>
                  <a:gd name="T4" fmla="*/ 122 w 139"/>
                  <a:gd name="T5" fmla="*/ 10 h 30"/>
                  <a:gd name="T6" fmla="*/ 118 w 139"/>
                  <a:gd name="T7" fmla="*/ 17 h 30"/>
                  <a:gd name="T8" fmla="*/ 104 w 139"/>
                  <a:gd name="T9" fmla="*/ 30 h 30"/>
                  <a:gd name="T10" fmla="*/ 91 w 139"/>
                  <a:gd name="T11" fmla="*/ 17 h 30"/>
                  <a:gd name="T12" fmla="*/ 87 w 139"/>
                  <a:gd name="T13" fmla="*/ 10 h 30"/>
                  <a:gd name="T14" fmla="*/ 83 w 139"/>
                  <a:gd name="T15" fmla="*/ 17 h 30"/>
                  <a:gd name="T16" fmla="*/ 70 w 139"/>
                  <a:gd name="T17" fmla="*/ 30 h 30"/>
                  <a:gd name="T18" fmla="*/ 57 w 139"/>
                  <a:gd name="T19" fmla="*/ 17 h 30"/>
                  <a:gd name="T20" fmla="*/ 52 w 139"/>
                  <a:gd name="T21" fmla="*/ 10 h 30"/>
                  <a:gd name="T22" fmla="*/ 48 w 139"/>
                  <a:gd name="T23" fmla="*/ 17 h 30"/>
                  <a:gd name="T24" fmla="*/ 35 w 139"/>
                  <a:gd name="T25" fmla="*/ 30 h 30"/>
                  <a:gd name="T26" fmla="*/ 22 w 139"/>
                  <a:gd name="T27" fmla="*/ 17 h 30"/>
                  <a:gd name="T28" fmla="*/ 18 w 139"/>
                  <a:gd name="T29" fmla="*/ 10 h 30"/>
                  <a:gd name="T30" fmla="*/ 13 w 139"/>
                  <a:gd name="T31" fmla="*/ 17 h 30"/>
                  <a:gd name="T32" fmla="*/ 0 w 139"/>
                  <a:gd name="T33" fmla="*/ 30 h 30"/>
                  <a:gd name="T34" fmla="*/ 0 w 139"/>
                  <a:gd name="T35" fmla="*/ 20 h 30"/>
                  <a:gd name="T36" fmla="*/ 4 w 139"/>
                  <a:gd name="T37" fmla="*/ 13 h 30"/>
                  <a:gd name="T38" fmla="*/ 18 w 139"/>
                  <a:gd name="T39" fmla="*/ 0 h 30"/>
                  <a:gd name="T40" fmla="*/ 31 w 139"/>
                  <a:gd name="T41" fmla="*/ 13 h 30"/>
                  <a:gd name="T42" fmla="*/ 35 w 139"/>
                  <a:gd name="T43" fmla="*/ 20 h 30"/>
                  <a:gd name="T44" fmla="*/ 39 w 139"/>
                  <a:gd name="T45" fmla="*/ 13 h 30"/>
                  <a:gd name="T46" fmla="*/ 52 w 139"/>
                  <a:gd name="T47" fmla="*/ 0 h 30"/>
                  <a:gd name="T48" fmla="*/ 65 w 139"/>
                  <a:gd name="T49" fmla="*/ 13 h 30"/>
                  <a:gd name="T50" fmla="*/ 70 w 139"/>
                  <a:gd name="T51" fmla="*/ 20 h 30"/>
                  <a:gd name="T52" fmla="*/ 74 w 139"/>
                  <a:gd name="T53" fmla="*/ 13 h 30"/>
                  <a:gd name="T54" fmla="*/ 87 w 139"/>
                  <a:gd name="T55" fmla="*/ 0 h 30"/>
                  <a:gd name="T56" fmla="*/ 100 w 139"/>
                  <a:gd name="T57" fmla="*/ 13 h 30"/>
                  <a:gd name="T58" fmla="*/ 104 w 139"/>
                  <a:gd name="T59" fmla="*/ 20 h 30"/>
                  <a:gd name="T60" fmla="*/ 109 w 139"/>
                  <a:gd name="T61" fmla="*/ 13 h 30"/>
                  <a:gd name="T62" fmla="*/ 122 w 139"/>
                  <a:gd name="T63" fmla="*/ 0 h 30"/>
                  <a:gd name="T64" fmla="*/ 135 w 139"/>
                  <a:gd name="T65" fmla="*/ 13 h 30"/>
                  <a:gd name="T66" fmla="*/ 139 w 139"/>
                  <a:gd name="T67" fmla="*/ 20 h 30"/>
                  <a:gd name="T68" fmla="*/ 139 w 139"/>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9" h="30">
                    <a:moveTo>
                      <a:pt x="139" y="30"/>
                    </a:moveTo>
                    <a:cubicBezTo>
                      <a:pt x="132" y="30"/>
                      <a:pt x="128" y="22"/>
                      <a:pt x="126" y="17"/>
                    </a:cubicBezTo>
                    <a:cubicBezTo>
                      <a:pt x="125" y="15"/>
                      <a:pt x="123" y="10"/>
                      <a:pt x="122" y="10"/>
                    </a:cubicBezTo>
                    <a:cubicBezTo>
                      <a:pt x="121" y="10"/>
                      <a:pt x="119" y="15"/>
                      <a:pt x="118" y="17"/>
                    </a:cubicBezTo>
                    <a:cubicBezTo>
                      <a:pt x="115" y="22"/>
                      <a:pt x="112" y="30"/>
                      <a:pt x="104" y="30"/>
                    </a:cubicBezTo>
                    <a:cubicBezTo>
                      <a:pt x="97" y="30"/>
                      <a:pt x="94" y="22"/>
                      <a:pt x="91" y="17"/>
                    </a:cubicBezTo>
                    <a:cubicBezTo>
                      <a:pt x="90" y="15"/>
                      <a:pt x="88" y="10"/>
                      <a:pt x="87" y="10"/>
                    </a:cubicBezTo>
                    <a:cubicBezTo>
                      <a:pt x="86" y="10"/>
                      <a:pt x="84" y="15"/>
                      <a:pt x="83" y="17"/>
                    </a:cubicBezTo>
                    <a:cubicBezTo>
                      <a:pt x="80" y="22"/>
                      <a:pt x="77" y="30"/>
                      <a:pt x="70" y="30"/>
                    </a:cubicBezTo>
                    <a:cubicBezTo>
                      <a:pt x="62" y="30"/>
                      <a:pt x="59" y="22"/>
                      <a:pt x="57" y="17"/>
                    </a:cubicBezTo>
                    <a:cubicBezTo>
                      <a:pt x="56" y="15"/>
                      <a:pt x="53" y="10"/>
                      <a:pt x="52" y="10"/>
                    </a:cubicBezTo>
                    <a:cubicBezTo>
                      <a:pt x="51" y="10"/>
                      <a:pt x="49" y="15"/>
                      <a:pt x="48" y="17"/>
                    </a:cubicBezTo>
                    <a:cubicBezTo>
                      <a:pt x="46" y="22"/>
                      <a:pt x="42" y="30"/>
                      <a:pt x="35" y="30"/>
                    </a:cubicBezTo>
                    <a:cubicBezTo>
                      <a:pt x="27" y="30"/>
                      <a:pt x="24" y="22"/>
                      <a:pt x="22" y="17"/>
                    </a:cubicBezTo>
                    <a:cubicBezTo>
                      <a:pt x="21" y="15"/>
                      <a:pt x="19" y="10"/>
                      <a:pt x="18" y="10"/>
                    </a:cubicBezTo>
                    <a:cubicBezTo>
                      <a:pt x="16" y="10"/>
                      <a:pt x="14" y="15"/>
                      <a:pt x="13" y="17"/>
                    </a:cubicBezTo>
                    <a:cubicBezTo>
                      <a:pt x="11" y="22"/>
                      <a:pt x="8" y="30"/>
                      <a:pt x="0" y="30"/>
                    </a:cubicBezTo>
                    <a:cubicBezTo>
                      <a:pt x="0" y="20"/>
                      <a:pt x="0" y="20"/>
                      <a:pt x="0" y="20"/>
                    </a:cubicBezTo>
                    <a:cubicBezTo>
                      <a:pt x="1" y="20"/>
                      <a:pt x="3" y="15"/>
                      <a:pt x="4" y="13"/>
                    </a:cubicBezTo>
                    <a:cubicBezTo>
                      <a:pt x="7" y="8"/>
                      <a:pt x="10" y="0"/>
                      <a:pt x="18" y="0"/>
                    </a:cubicBezTo>
                    <a:cubicBezTo>
                      <a:pt x="25" y="0"/>
                      <a:pt x="28" y="8"/>
                      <a:pt x="31" y="13"/>
                    </a:cubicBezTo>
                    <a:cubicBezTo>
                      <a:pt x="32" y="15"/>
                      <a:pt x="34" y="20"/>
                      <a:pt x="35" y="20"/>
                    </a:cubicBezTo>
                    <a:cubicBezTo>
                      <a:pt x="36" y="20"/>
                      <a:pt x="38" y="15"/>
                      <a:pt x="39" y="13"/>
                    </a:cubicBezTo>
                    <a:cubicBezTo>
                      <a:pt x="42" y="8"/>
                      <a:pt x="45" y="0"/>
                      <a:pt x="52" y="0"/>
                    </a:cubicBezTo>
                    <a:cubicBezTo>
                      <a:pt x="60" y="0"/>
                      <a:pt x="63" y="8"/>
                      <a:pt x="65" y="13"/>
                    </a:cubicBezTo>
                    <a:cubicBezTo>
                      <a:pt x="66" y="15"/>
                      <a:pt x="68" y="20"/>
                      <a:pt x="70" y="20"/>
                    </a:cubicBezTo>
                    <a:cubicBezTo>
                      <a:pt x="71" y="20"/>
                      <a:pt x="73" y="15"/>
                      <a:pt x="74" y="13"/>
                    </a:cubicBezTo>
                    <a:cubicBezTo>
                      <a:pt x="76" y="8"/>
                      <a:pt x="80" y="0"/>
                      <a:pt x="87" y="0"/>
                    </a:cubicBezTo>
                    <a:cubicBezTo>
                      <a:pt x="95" y="0"/>
                      <a:pt x="98" y="8"/>
                      <a:pt x="100" y="13"/>
                    </a:cubicBezTo>
                    <a:cubicBezTo>
                      <a:pt x="101" y="15"/>
                      <a:pt x="103" y="20"/>
                      <a:pt x="104" y="20"/>
                    </a:cubicBezTo>
                    <a:cubicBezTo>
                      <a:pt x="106" y="20"/>
                      <a:pt x="108" y="15"/>
                      <a:pt x="109" y="13"/>
                    </a:cubicBezTo>
                    <a:cubicBezTo>
                      <a:pt x="111" y="8"/>
                      <a:pt x="114" y="0"/>
                      <a:pt x="122" y="0"/>
                    </a:cubicBezTo>
                    <a:cubicBezTo>
                      <a:pt x="129" y="0"/>
                      <a:pt x="132" y="8"/>
                      <a:pt x="135" y="13"/>
                    </a:cubicBezTo>
                    <a:cubicBezTo>
                      <a:pt x="136" y="15"/>
                      <a:pt x="138" y="20"/>
                      <a:pt x="139" y="20"/>
                    </a:cubicBezTo>
                    <a:cubicBezTo>
                      <a:pt x="139" y="30"/>
                      <a:pt x="139" y="30"/>
                      <a:pt x="139" y="30"/>
                    </a:cubicBez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zh-CN" altLang="en-US"/>
              </a:p>
            </p:txBody>
          </p:sp>
          <p:sp>
            <p:nvSpPr>
              <p:cNvPr id="41" name="Freeform 18"/>
              <p:cNvSpPr/>
              <p:nvPr/>
            </p:nvSpPr>
            <p:spPr bwMode="auto">
              <a:xfrm>
                <a:off x="5686425" y="2217738"/>
                <a:ext cx="809625" cy="973138"/>
              </a:xfrm>
              <a:custGeom>
                <a:avLst/>
                <a:gdLst>
                  <a:gd name="T0" fmla="*/ 0 w 418"/>
                  <a:gd name="T1" fmla="*/ 209 h 506"/>
                  <a:gd name="T2" fmla="*/ 209 w 418"/>
                  <a:gd name="T3" fmla="*/ 0 h 506"/>
                  <a:gd name="T4" fmla="*/ 418 w 418"/>
                  <a:gd name="T5" fmla="*/ 209 h 506"/>
                  <a:gd name="T6" fmla="*/ 334 w 418"/>
                  <a:gd name="T7" fmla="*/ 414 h 506"/>
                  <a:gd name="T8" fmla="*/ 315 w 418"/>
                  <a:gd name="T9" fmla="*/ 506 h 506"/>
                  <a:gd name="T10" fmla="*/ 224 w 418"/>
                  <a:gd name="T11" fmla="*/ 506 h 506"/>
                  <a:gd name="T12" fmla="*/ 194 w 418"/>
                  <a:gd name="T13" fmla="*/ 506 h 506"/>
                  <a:gd name="T14" fmla="*/ 102 w 418"/>
                  <a:gd name="T15" fmla="*/ 506 h 506"/>
                  <a:gd name="T16" fmla="*/ 83 w 418"/>
                  <a:gd name="T17" fmla="*/ 414 h 506"/>
                  <a:gd name="T18" fmla="*/ 0 w 418"/>
                  <a:gd name="T19" fmla="*/ 20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506">
                    <a:moveTo>
                      <a:pt x="0" y="209"/>
                    </a:moveTo>
                    <a:cubicBezTo>
                      <a:pt x="0" y="93"/>
                      <a:pt x="93" y="0"/>
                      <a:pt x="209" y="0"/>
                    </a:cubicBezTo>
                    <a:cubicBezTo>
                      <a:pt x="325" y="0"/>
                      <a:pt x="418" y="93"/>
                      <a:pt x="418" y="209"/>
                    </a:cubicBezTo>
                    <a:cubicBezTo>
                      <a:pt x="418" y="216"/>
                      <a:pt x="413" y="312"/>
                      <a:pt x="334" y="414"/>
                    </a:cubicBezTo>
                    <a:cubicBezTo>
                      <a:pt x="311" y="445"/>
                      <a:pt x="315" y="506"/>
                      <a:pt x="315" y="506"/>
                    </a:cubicBezTo>
                    <a:cubicBezTo>
                      <a:pt x="283" y="506"/>
                      <a:pt x="256" y="506"/>
                      <a:pt x="224" y="506"/>
                    </a:cubicBezTo>
                    <a:cubicBezTo>
                      <a:pt x="214" y="506"/>
                      <a:pt x="204" y="506"/>
                      <a:pt x="194" y="506"/>
                    </a:cubicBezTo>
                    <a:cubicBezTo>
                      <a:pt x="162" y="506"/>
                      <a:pt x="134" y="506"/>
                      <a:pt x="102" y="506"/>
                    </a:cubicBezTo>
                    <a:cubicBezTo>
                      <a:pt x="102" y="506"/>
                      <a:pt x="106" y="445"/>
                      <a:pt x="83" y="414"/>
                    </a:cubicBezTo>
                    <a:cubicBezTo>
                      <a:pt x="5" y="312"/>
                      <a:pt x="0" y="216"/>
                      <a:pt x="0" y="209"/>
                    </a:cubicBezTo>
                    <a:close/>
                  </a:path>
                </a:pathLst>
              </a:custGeom>
              <a:noFill/>
              <a:ln w="777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Line 19"/>
              <p:cNvSpPr>
                <a:spLocks noChangeShapeType="1"/>
              </p:cNvSpPr>
              <p:nvPr/>
            </p:nvSpPr>
            <p:spPr bwMode="auto">
              <a:xfrm>
                <a:off x="5897563" y="3273426"/>
                <a:ext cx="385763"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3" name="Line 20"/>
              <p:cNvSpPr>
                <a:spLocks noChangeShapeType="1"/>
              </p:cNvSpPr>
              <p:nvPr/>
            </p:nvSpPr>
            <p:spPr bwMode="auto">
              <a:xfrm>
                <a:off x="5926138" y="3357563"/>
                <a:ext cx="330200"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5664200" y="3937627"/>
              <a:ext cx="1074738" cy="1571625"/>
              <a:chOff x="5664200" y="3435351"/>
              <a:chExt cx="1074738" cy="1571625"/>
            </a:xfrm>
          </p:grpSpPr>
          <p:sp>
            <p:nvSpPr>
              <p:cNvPr id="19" name="Line 21"/>
              <p:cNvSpPr>
                <a:spLocks noChangeShapeType="1"/>
              </p:cNvSpPr>
              <p:nvPr/>
            </p:nvSpPr>
            <p:spPr bwMode="auto">
              <a:xfrm>
                <a:off x="5975350" y="3435351"/>
                <a:ext cx="231775" cy="0"/>
              </a:xfrm>
              <a:prstGeom prst="line">
                <a:avLst/>
              </a:prstGeom>
              <a:noFill/>
              <a:ln w="77788" cap="rnd">
                <a:solidFill>
                  <a:schemeClr val="accent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Freeform 22"/>
              <p:cNvSpPr/>
              <p:nvPr/>
            </p:nvSpPr>
            <p:spPr bwMode="auto">
              <a:xfrm>
                <a:off x="5880100" y="3644901"/>
                <a:ext cx="795338" cy="317500"/>
              </a:xfrm>
              <a:custGeom>
                <a:avLst/>
                <a:gdLst>
                  <a:gd name="T0" fmla="*/ 327 w 410"/>
                  <a:gd name="T1" fmla="*/ 0 h 165"/>
                  <a:gd name="T2" fmla="*/ 410 w 410"/>
                  <a:gd name="T3" fmla="*/ 82 h 165"/>
                  <a:gd name="T4" fmla="*/ 410 w 410"/>
                  <a:gd name="T5" fmla="*/ 82 h 165"/>
                  <a:gd name="T6" fmla="*/ 327 w 410"/>
                  <a:gd name="T7" fmla="*/ 165 h 165"/>
                  <a:gd name="T8" fmla="*/ 0 w 410"/>
                  <a:gd name="T9" fmla="*/ 165 h 165"/>
                </a:gdLst>
                <a:ahLst/>
                <a:cxnLst>
                  <a:cxn ang="0">
                    <a:pos x="T0" y="T1"/>
                  </a:cxn>
                  <a:cxn ang="0">
                    <a:pos x="T2" y="T3"/>
                  </a:cxn>
                  <a:cxn ang="0">
                    <a:pos x="T4" y="T5"/>
                  </a:cxn>
                  <a:cxn ang="0">
                    <a:pos x="T6" y="T7"/>
                  </a:cxn>
                  <a:cxn ang="0">
                    <a:pos x="T8" y="T9"/>
                  </a:cxn>
                </a:cxnLst>
                <a:rect l="0" t="0" r="r" b="b"/>
                <a:pathLst>
                  <a:path w="410" h="165">
                    <a:moveTo>
                      <a:pt x="327" y="0"/>
                    </a:moveTo>
                    <a:cubicBezTo>
                      <a:pt x="373" y="0"/>
                      <a:pt x="410" y="37"/>
                      <a:pt x="410" y="82"/>
                    </a:cubicBezTo>
                    <a:cubicBezTo>
                      <a:pt x="410" y="82"/>
                      <a:pt x="410" y="82"/>
                      <a:pt x="410" y="82"/>
                    </a:cubicBezTo>
                    <a:cubicBezTo>
                      <a:pt x="410" y="128"/>
                      <a:pt x="373" y="165"/>
                      <a:pt x="327" y="165"/>
                    </a:cubicBezTo>
                    <a:cubicBezTo>
                      <a:pt x="0" y="165"/>
                      <a:pt x="0" y="165"/>
                      <a:pt x="0" y="165"/>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Freeform 23"/>
              <p:cNvSpPr/>
              <p:nvPr/>
            </p:nvSpPr>
            <p:spPr bwMode="auto">
              <a:xfrm>
                <a:off x="6116638" y="4364038"/>
                <a:ext cx="622300" cy="642938"/>
              </a:xfrm>
              <a:custGeom>
                <a:avLst/>
                <a:gdLst>
                  <a:gd name="T0" fmla="*/ 213 w 321"/>
                  <a:gd name="T1" fmla="*/ 0 h 334"/>
                  <a:gd name="T2" fmla="*/ 321 w 321"/>
                  <a:gd name="T3" fmla="*/ 108 h 334"/>
                  <a:gd name="T4" fmla="*/ 321 w 321"/>
                  <a:gd name="T5" fmla="*/ 108 h 334"/>
                  <a:gd name="T6" fmla="*/ 213 w 321"/>
                  <a:gd name="T7" fmla="*/ 216 h 334"/>
                  <a:gd name="T8" fmla="*/ 0 w 321"/>
                  <a:gd name="T9" fmla="*/ 216 h 334"/>
                  <a:gd name="T10" fmla="*/ 0 w 321"/>
                  <a:gd name="T11" fmla="*/ 334 h 334"/>
                </a:gdLst>
                <a:ahLst/>
                <a:cxnLst>
                  <a:cxn ang="0">
                    <a:pos x="T0" y="T1"/>
                  </a:cxn>
                  <a:cxn ang="0">
                    <a:pos x="T2" y="T3"/>
                  </a:cxn>
                  <a:cxn ang="0">
                    <a:pos x="T4" y="T5"/>
                  </a:cxn>
                  <a:cxn ang="0">
                    <a:pos x="T6" y="T7"/>
                  </a:cxn>
                  <a:cxn ang="0">
                    <a:pos x="T8" y="T9"/>
                  </a:cxn>
                  <a:cxn ang="0">
                    <a:pos x="T10" y="T11"/>
                  </a:cxn>
                </a:cxnLst>
                <a:rect l="0" t="0" r="r" b="b"/>
                <a:pathLst>
                  <a:path w="321" h="334">
                    <a:moveTo>
                      <a:pt x="213" y="0"/>
                    </a:moveTo>
                    <a:cubicBezTo>
                      <a:pt x="273" y="0"/>
                      <a:pt x="321" y="49"/>
                      <a:pt x="321" y="108"/>
                    </a:cubicBezTo>
                    <a:cubicBezTo>
                      <a:pt x="321" y="108"/>
                      <a:pt x="321" y="108"/>
                      <a:pt x="321" y="108"/>
                    </a:cubicBezTo>
                    <a:cubicBezTo>
                      <a:pt x="321" y="168"/>
                      <a:pt x="273" y="216"/>
                      <a:pt x="213" y="216"/>
                    </a:cubicBezTo>
                    <a:cubicBezTo>
                      <a:pt x="0" y="216"/>
                      <a:pt x="0" y="216"/>
                      <a:pt x="0" y="216"/>
                    </a:cubicBezTo>
                    <a:cubicBezTo>
                      <a:pt x="0" y="334"/>
                      <a:pt x="0" y="334"/>
                      <a:pt x="0" y="334"/>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2" name="Freeform 24"/>
              <p:cNvSpPr/>
              <p:nvPr/>
            </p:nvSpPr>
            <p:spPr bwMode="auto">
              <a:xfrm>
                <a:off x="5664200" y="3962401"/>
                <a:ext cx="879475" cy="401638"/>
              </a:xfrm>
              <a:custGeom>
                <a:avLst/>
                <a:gdLst>
                  <a:gd name="T0" fmla="*/ 453 w 453"/>
                  <a:gd name="T1" fmla="*/ 208 h 208"/>
                  <a:gd name="T2" fmla="*/ 104 w 453"/>
                  <a:gd name="T3" fmla="*/ 208 h 208"/>
                  <a:gd name="T4" fmla="*/ 0 w 453"/>
                  <a:gd name="T5" fmla="*/ 104 h 208"/>
                  <a:gd name="T6" fmla="*/ 0 w 453"/>
                  <a:gd name="T7" fmla="*/ 104 h 208"/>
                  <a:gd name="T8" fmla="*/ 104 w 453"/>
                  <a:gd name="T9" fmla="*/ 0 h 208"/>
                </a:gdLst>
                <a:ahLst/>
                <a:cxnLst>
                  <a:cxn ang="0">
                    <a:pos x="T0" y="T1"/>
                  </a:cxn>
                  <a:cxn ang="0">
                    <a:pos x="T2" y="T3"/>
                  </a:cxn>
                  <a:cxn ang="0">
                    <a:pos x="T4" y="T5"/>
                  </a:cxn>
                  <a:cxn ang="0">
                    <a:pos x="T6" y="T7"/>
                  </a:cxn>
                  <a:cxn ang="0">
                    <a:pos x="T8" y="T9"/>
                  </a:cxn>
                </a:cxnLst>
                <a:rect l="0" t="0" r="r" b="b"/>
                <a:pathLst>
                  <a:path w="453" h="208">
                    <a:moveTo>
                      <a:pt x="453" y="208"/>
                    </a:moveTo>
                    <a:cubicBezTo>
                      <a:pt x="104" y="208"/>
                      <a:pt x="104" y="208"/>
                      <a:pt x="104" y="208"/>
                    </a:cubicBezTo>
                    <a:cubicBezTo>
                      <a:pt x="47" y="208"/>
                      <a:pt x="0" y="161"/>
                      <a:pt x="0" y="104"/>
                    </a:cubicBezTo>
                    <a:cubicBezTo>
                      <a:pt x="0" y="104"/>
                      <a:pt x="0" y="104"/>
                      <a:pt x="0" y="104"/>
                    </a:cubicBezTo>
                    <a:cubicBezTo>
                      <a:pt x="0" y="46"/>
                      <a:pt x="47" y="0"/>
                      <a:pt x="104"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Freeform 25"/>
              <p:cNvSpPr/>
              <p:nvPr/>
            </p:nvSpPr>
            <p:spPr bwMode="auto">
              <a:xfrm>
                <a:off x="6097588" y="3479801"/>
                <a:ext cx="415925" cy="165100"/>
              </a:xfrm>
              <a:custGeom>
                <a:avLst/>
                <a:gdLst>
                  <a:gd name="T0" fmla="*/ 215 w 215"/>
                  <a:gd name="T1" fmla="*/ 86 h 86"/>
                  <a:gd name="T2" fmla="*/ 86 w 215"/>
                  <a:gd name="T3" fmla="*/ 86 h 86"/>
                  <a:gd name="T4" fmla="*/ 0 w 215"/>
                  <a:gd name="T5" fmla="*/ 0 h 86"/>
                  <a:gd name="T6" fmla="*/ 0 w 215"/>
                  <a:gd name="T7" fmla="*/ 0 h 86"/>
                </a:gdLst>
                <a:ahLst/>
                <a:cxnLst>
                  <a:cxn ang="0">
                    <a:pos x="T0" y="T1"/>
                  </a:cxn>
                  <a:cxn ang="0">
                    <a:pos x="T2" y="T3"/>
                  </a:cxn>
                  <a:cxn ang="0">
                    <a:pos x="T4" y="T5"/>
                  </a:cxn>
                  <a:cxn ang="0">
                    <a:pos x="T6" y="T7"/>
                  </a:cxn>
                </a:cxnLst>
                <a:rect l="0" t="0" r="r" b="b"/>
                <a:pathLst>
                  <a:path w="215" h="86">
                    <a:moveTo>
                      <a:pt x="215" y="86"/>
                    </a:moveTo>
                    <a:cubicBezTo>
                      <a:pt x="86" y="86"/>
                      <a:pt x="86" y="86"/>
                      <a:pt x="86" y="86"/>
                    </a:cubicBezTo>
                    <a:cubicBezTo>
                      <a:pt x="39" y="86"/>
                      <a:pt x="0" y="48"/>
                      <a:pt x="0" y="0"/>
                    </a:cubicBezTo>
                    <a:cubicBezTo>
                      <a:pt x="0" y="0"/>
                      <a:pt x="0" y="0"/>
                      <a:pt x="0" y="0"/>
                    </a:cubicBezTo>
                  </a:path>
                </a:pathLst>
              </a:custGeom>
              <a:noFill/>
              <a:ln w="61913"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grpSp>
        <p:nvGrpSpPr>
          <p:cNvPr id="53" name="组合 52"/>
          <p:cNvGrpSpPr/>
          <p:nvPr/>
        </p:nvGrpSpPr>
        <p:grpSpPr>
          <a:xfrm>
            <a:off x="5412583" y="1529229"/>
            <a:ext cx="6192771" cy="862197"/>
            <a:chOff x="4910249" y="2291348"/>
            <a:chExt cx="3612014" cy="646647"/>
          </a:xfrm>
        </p:grpSpPr>
        <p:sp>
          <p:nvSpPr>
            <p:cNvPr id="54" name="学论网-专注原创-www.xuelun.me"/>
            <p:cNvSpPr/>
            <p:nvPr/>
          </p:nvSpPr>
          <p:spPr>
            <a:xfrm>
              <a:off x="5296526" y="2291348"/>
              <a:ext cx="3225737" cy="345281"/>
            </a:xfrm>
            <a:prstGeom prst="rect">
              <a:avLst/>
            </a:prstGeom>
          </p:spPr>
          <p:txBody>
            <a:bodyPr wrap="square">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创新性地将 Transformer 模型引入光声成像重建领域</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学论网-专注原创-www.xuelun.me"/>
            <p:cNvSpPr/>
            <p:nvPr/>
          </p:nvSpPr>
          <p:spPr>
            <a:xfrm>
              <a:off x="4910249" y="2570667"/>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5412583" y="2759296"/>
            <a:ext cx="6472464" cy="829945"/>
            <a:chOff x="4910249" y="3082161"/>
            <a:chExt cx="4266706" cy="622458"/>
          </a:xfrm>
        </p:grpSpPr>
        <p:sp>
          <p:nvSpPr>
            <p:cNvPr id="57" name="学论网-专注原创-www.xuelun.me"/>
            <p:cNvSpPr txBox="1"/>
            <p:nvPr/>
          </p:nvSpPr>
          <p:spPr>
            <a:xfrm>
              <a:off x="5346848" y="3082161"/>
              <a:ext cx="3830107" cy="622458"/>
            </a:xfrm>
            <a:prstGeom prst="rect">
              <a:avLst/>
            </a:prstGeom>
            <a:noFill/>
          </p:spPr>
          <p:txBody>
            <a:bodyPr wrap="square" rtlCol="0">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使用 k-Wave 进行光声成像仿真并生成了有关皮肤癌的医学图像数据集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8" name="学论网-专注原创-www.xuelun.me"/>
            <p:cNvSpPr/>
            <p:nvPr/>
          </p:nvSpPr>
          <p:spPr>
            <a:xfrm>
              <a:off x="4910249" y="3335384"/>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5412583" y="3972218"/>
            <a:ext cx="6472462" cy="829945"/>
            <a:chOff x="4910249" y="3833763"/>
            <a:chExt cx="4266705" cy="622458"/>
          </a:xfrm>
        </p:grpSpPr>
        <p:sp>
          <p:nvSpPr>
            <p:cNvPr id="60" name="学论网-专注原创-www.xuelun.me"/>
            <p:cNvSpPr txBox="1"/>
            <p:nvPr/>
          </p:nvSpPr>
          <p:spPr>
            <a:xfrm>
              <a:off x="5346847" y="3833763"/>
              <a:ext cx="3830107" cy="622458"/>
            </a:xfrm>
            <a:prstGeom prst="rect">
              <a:avLst/>
            </a:prstGeom>
            <a:noFill/>
          </p:spPr>
          <p:txBody>
            <a:bodyPr wrap="square" rtlCol="0">
              <a:spAutoFit/>
            </a:bodyPr>
            <a:lstStyle/>
            <a:p>
              <a:pPr>
                <a:lnSpc>
                  <a:spcPct val="150000"/>
                </a:lnSpc>
              </a:pP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基于该数据集搭建与训练了 Swin-Unet 神经网络，并运用其实现了将低质量光声重建图像优化为高质量医学图像的模型</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学论网-专注原创-www.xuelun.me"/>
            <p:cNvSpPr/>
            <p:nvPr/>
          </p:nvSpPr>
          <p:spPr>
            <a:xfrm>
              <a:off x="4910249" y="4085990"/>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5412583" y="5185140"/>
            <a:ext cx="6472465" cy="806296"/>
            <a:chOff x="4910249" y="3848597"/>
            <a:chExt cx="4266707" cy="604721"/>
          </a:xfrm>
        </p:grpSpPr>
        <p:sp>
          <p:nvSpPr>
            <p:cNvPr id="63" name="学论网-专注原创-www.xuelun.me"/>
            <p:cNvSpPr txBox="1"/>
            <p:nvPr/>
          </p:nvSpPr>
          <p:spPr>
            <a:xfrm>
              <a:off x="5346848" y="3848597"/>
              <a:ext cx="3830108" cy="345281"/>
            </a:xfrm>
            <a:prstGeom prst="rect">
              <a:avLst/>
            </a:prstGeom>
            <a:noFill/>
          </p:spPr>
          <p:txBody>
            <a:bodyPr wrap="square" rtlCol="0">
              <a:spAutoFit/>
            </a:bodyPr>
            <a:lstStyle/>
            <a:p>
              <a:pPr>
                <a:lnSpc>
                  <a:spcPct val="150000"/>
                </a:lnSpc>
              </a:pPr>
              <a:r>
                <a:rPr lang="zh-CN"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本项目</a:t>
              </a:r>
              <a:r>
                <a:rPr sz="1600" dirty="0">
                  <a:solidFill>
                    <a:schemeClr val="tx1">
                      <a:lumMod val="65000"/>
                      <a:lumOff val="35000"/>
                    </a:schemeClr>
                  </a:solidFill>
                  <a:latin typeface="微软雅黑" panose="020B0503020204020204" pitchFamily="34" charset="-122"/>
                  <a:ea typeface="微软雅黑" panose="020B0503020204020204" pitchFamily="34" charset="-122"/>
                  <a:sym typeface="+mn-ea"/>
                </a:rPr>
                <a:t>为降低光声成像成本提供了一种解决办法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学论网-专注原创-www.xuelun.me"/>
            <p:cNvSpPr/>
            <p:nvPr/>
          </p:nvSpPr>
          <p:spPr>
            <a:xfrm>
              <a:off x="4910249" y="4085990"/>
              <a:ext cx="349704" cy="367328"/>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66" name="图片 6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sp>
        <p:nvSpPr>
          <p:cNvPr id="3" name="TextBox 6"/>
          <p:cNvSpPr txBox="1"/>
          <p:nvPr>
            <p:custDataLst>
              <p:tags r:id="rId2"/>
            </p:custDataLst>
          </p:nvPr>
        </p:nvSpPr>
        <p:spPr>
          <a:xfrm>
            <a:off x="935990" y="1109345"/>
            <a:ext cx="2413635" cy="382270"/>
          </a:xfrm>
          <a:prstGeom prst="rect">
            <a:avLst/>
          </a:prstGeom>
          <a:noFill/>
        </p:spPr>
        <p:txBody>
          <a:bodyPr wrap="square" lIns="0" tIns="48000" rIns="0" bIns="48000" rtlCol="0">
            <a:spAutoFit/>
          </a:bodyPr>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研究意义与</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创新点</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bldLst>
      <p:bldP spid="26"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21604" b="37591"/>
          <a:stretch>
            <a:fillRect/>
          </a:stretch>
        </p:blipFill>
        <p:spPr>
          <a:xfrm>
            <a:off x="-17299" y="0"/>
            <a:ext cx="12209296" cy="3736490"/>
          </a:xfrm>
          <a:prstGeom prst="rect">
            <a:avLst/>
          </a:prstGeom>
        </p:spPr>
      </p:pic>
      <p:sp>
        <p:nvSpPr>
          <p:cNvPr id="11" name="矩形 10"/>
          <p:cNvSpPr/>
          <p:nvPr/>
        </p:nvSpPr>
        <p:spPr>
          <a:xfrm rot="5400000">
            <a:off x="4227759" y="-4227756"/>
            <a:ext cx="3736490" cy="12192002"/>
          </a:xfrm>
          <a:prstGeom prst="rect">
            <a:avLst/>
          </a:prstGeom>
          <a:gradFill>
            <a:gsLst>
              <a:gs pos="0">
                <a:srgbClr val="014723"/>
              </a:gs>
              <a:gs pos="59000">
                <a:srgbClr val="014723">
                  <a:alpha val="40000"/>
                </a:srgbClr>
              </a:gs>
              <a:gs pos="100000">
                <a:srgbClr val="014723">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chemeClr val="accent1"/>
                </a:solidFill>
                <a:latin typeface="微软雅黑" panose="020B0503020204020204" pitchFamily="34" charset="-122"/>
                <a:ea typeface="微软雅黑" panose="020B0503020204020204" pitchFamily="34" charset="-122"/>
              </a:rPr>
              <a:t>训练数据集的</a:t>
            </a:r>
            <a:r>
              <a:rPr lang="zh-CN" altLang="en-US" sz="4000" b="1" spc="600" dirty="0">
                <a:solidFill>
                  <a:schemeClr val="accent1"/>
                </a:solidFill>
                <a:latin typeface="微软雅黑" panose="020B0503020204020204" pitchFamily="34" charset="-122"/>
                <a:ea typeface="微软雅黑" panose="020B0503020204020204" pitchFamily="34" charset="-122"/>
              </a:rPr>
              <a:t>生成</a:t>
            </a:r>
            <a:endParaRPr lang="zh-CN" altLang="en-US" sz="4000" b="1" spc="600" dirty="0">
              <a:solidFill>
                <a:schemeClr val="accent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21300" y="3044202"/>
            <a:ext cx="1549400" cy="1378900"/>
            <a:chOff x="5127859" y="2518592"/>
            <a:chExt cx="1936282" cy="1723208"/>
          </a:xfrm>
        </p:grpSpPr>
        <p:sp>
          <p:nvSpPr>
            <p:cNvPr id="14"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p:cNvSpPr txBox="1"/>
          <p:nvPr/>
        </p:nvSpPr>
        <p:spPr>
          <a:xfrm>
            <a:off x="5491220" y="3502820"/>
            <a:ext cx="120956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Part.02</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t="19562" b="3296"/>
          <a:stretch>
            <a:fillRect/>
          </a:stretch>
        </p:blipFill>
        <p:spPr>
          <a:xfrm>
            <a:off x="2716059" y="661011"/>
            <a:ext cx="6759883" cy="2383189"/>
          </a:xfrm>
          <a:prstGeom prst="rect">
            <a:avLst/>
          </a:prstGeom>
        </p:spPr>
      </p:pic>
    </p:spTree>
  </p:cSld>
  <p:clrMapOvr>
    <a:masterClrMapping/>
  </p:clrMapOvr>
  <p:timing>
    <p:tnLst>
      <p:par>
        <p:cTn id="1" dur="indefinite" restart="never" nodeType="tmRoot"/>
      </p:par>
    </p:tnLst>
    <p:bldLst>
      <p:bldP spid="11" grpId="0" animBg="1"/>
      <p:bldP spid="9"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933648" y="0"/>
            <a:ext cx="1666001"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绪论背景</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0995"/>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数据集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训练</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0995"/>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模型</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评估</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论文总结</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96799" y="1108968"/>
            <a:ext cx="1888386" cy="382270"/>
          </a:xfrm>
          <a:prstGeom prst="rect">
            <a:avLst/>
          </a:prstGeom>
          <a:noFill/>
        </p:spPr>
        <p:txBody>
          <a:bodyPr wrap="square" lIns="0" tIns="48000" rIns="0" bIns="48000" rtlCol="0">
            <a:spAutoFit/>
          </a:bodyPr>
          <a:lstStyle/>
          <a:p>
            <a:pPr algn="l"/>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2.1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数据集</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介绍</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7904788" y="2265681"/>
            <a:ext cx="4018586" cy="1198880"/>
            <a:chOff x="7904788" y="2224348"/>
            <a:chExt cx="4018586" cy="1198880"/>
          </a:xfrm>
        </p:grpSpPr>
        <p:sp>
          <p:nvSpPr>
            <p:cNvPr id="95" name="学论网-专注原创-www.xuelun.me"/>
            <p:cNvSpPr/>
            <p:nvPr/>
          </p:nvSpPr>
          <p:spPr>
            <a:xfrm>
              <a:off x="8094448" y="2224348"/>
              <a:ext cx="3828926" cy="1198880"/>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本次项目采用的数据集为 Skin Cancer MNIST: HAM10000。该数据集由 10000张来自不同人群的皮肤镜图像组成。</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6" name="学论网-专注原创-www.xuelun.me"/>
            <p:cNvSpPr/>
            <p:nvPr/>
          </p:nvSpPr>
          <p:spPr>
            <a:xfrm>
              <a:off x="7904788" y="2346951"/>
              <a:ext cx="72000" cy="9720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100" name="图片 9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3910" y="-274792"/>
            <a:ext cx="2508327" cy="1146352"/>
          </a:xfrm>
          <a:prstGeom prst="rect">
            <a:avLst/>
          </a:prstGeom>
        </p:spPr>
      </p:pic>
      <p:pic>
        <p:nvPicPr>
          <p:cNvPr id="4" name="图片 3" descr="img401"/>
          <p:cNvPicPr>
            <a:picLocks noChangeAspect="1"/>
          </p:cNvPicPr>
          <p:nvPr>
            <p:custDataLst>
              <p:tags r:id="rId2"/>
            </p:custDataLst>
          </p:nvPr>
        </p:nvPicPr>
        <p:blipFill>
          <a:blip r:embed="rId3"/>
          <a:stretch>
            <a:fillRect/>
          </a:stretch>
        </p:blipFill>
        <p:spPr>
          <a:xfrm>
            <a:off x="133350" y="2052320"/>
            <a:ext cx="7653655" cy="4174490"/>
          </a:xfrm>
          <a:prstGeom prst="rect">
            <a:avLst/>
          </a:prstGeom>
        </p:spPr>
      </p:pic>
    </p:spTree>
  </p:cSld>
  <p:clrMapOvr>
    <a:masterClrMapping/>
  </p:clrMapOvr>
  <p:timing>
    <p:tnLst>
      <p:par>
        <p:cTn id="1" dur="indefinite" restart="never" nodeType="tmRoot"/>
      </p:par>
    </p:tnLst>
    <p:bldLst>
      <p:bldP spid="27" grpId="0"/>
      <p:bldP spid="35"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PP_MARK_KEY" val="c88875f5-07de-484e-a1ea-6a97b2c71395"/>
  <p:tag name="COMMONDATA" val="eyJoZGlkIjoiOWU2MTBkMDczMzM0ZmJiYjAyMzI2YmVlMTg5ZjM4ZTgifQ=="/>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455F51"/>
      </a:dk2>
      <a:lt2>
        <a:srgbClr val="E3DED1"/>
      </a:lt2>
      <a:accent1>
        <a:srgbClr val="004723"/>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3621</Words>
  <Application>WPS 演示</Application>
  <PresentationFormat>宽屏</PresentationFormat>
  <Paragraphs>422</Paragraphs>
  <Slides>25</Slides>
  <Notes>30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宋体</vt:lpstr>
      <vt:lpstr>Wingdings</vt:lpstr>
      <vt:lpstr>微软雅黑</vt:lpstr>
      <vt:lpstr>Impact MT Std</vt:lpstr>
      <vt:lpstr>等线</vt:lpstr>
      <vt:lpstr>Arial Unicode MS</vt:lpstr>
      <vt:lpstr>等线 Light</vt:lpstr>
      <vt:lpstr>华文宋体</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帕格航航</cp:lastModifiedBy>
  <cp:revision>183</cp:revision>
  <dcterms:created xsi:type="dcterms:W3CDTF">2016-11-24T09:20:00Z</dcterms:created>
  <dcterms:modified xsi:type="dcterms:W3CDTF">2023-04-25T09:59:41Z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BE632B179F7B454885B614EF70B0B589</vt:lpwstr>
  </property>
</Properties>
</file>